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Montserrat"/>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AA4D5F-159C-457E-9C81-C503859410F4}">
  <a:tblStyle styleId="{47AA4D5F-159C-457E-9C81-C503859410F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F61472B-1498-457B-928B-148B3FE3BBA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B5F3C74-68C6-4F19-A17F-C03D3C846BB5}"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Montserrat-regular.fntdata"/><Relationship Id="rId41" Type="http://schemas.openxmlformats.org/officeDocument/2006/relationships/slide" Target="slides/slide34.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99d642df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99d642df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Ethan</a:t>
            </a:r>
            <a:endParaRPr/>
          </a:p>
          <a:p>
            <a:pPr indent="-311150" lvl="0" marL="457200" rtl="0" algn="l">
              <a:spcBef>
                <a:spcPts val="0"/>
              </a:spcBef>
              <a:spcAft>
                <a:spcPts val="0"/>
              </a:spcAft>
              <a:buClr>
                <a:schemeClr val="dk1"/>
              </a:buClr>
              <a:buSzPts val="1300"/>
              <a:buChar char="-"/>
            </a:pPr>
            <a:r>
              <a:rPr lang="en-GB"/>
              <a:t>3 SMD 5050 RGB LEDs with integrated drivers</a:t>
            </a:r>
            <a:endParaRPr/>
          </a:p>
          <a:p>
            <a:pPr indent="-317500" lvl="0" marL="457200" rtl="0" algn="l">
              <a:spcBef>
                <a:spcPts val="0"/>
              </a:spcBef>
              <a:spcAft>
                <a:spcPts val="0"/>
              </a:spcAft>
              <a:buSzPts val="1400"/>
              <a:buChar char="-"/>
            </a:pPr>
            <a:r>
              <a:rPr lang="en-GB"/>
              <a:t>1 pin output from SoC can individually control all three LEDs</a:t>
            </a:r>
            <a:endParaRPr/>
          </a:p>
          <a:p>
            <a:pPr indent="-317500" lvl="0" marL="457200" rtl="0" algn="l">
              <a:spcBef>
                <a:spcPts val="0"/>
              </a:spcBef>
              <a:spcAft>
                <a:spcPts val="0"/>
              </a:spcAft>
              <a:buSzPts val="1400"/>
              <a:buChar char="-"/>
            </a:pPr>
            <a:r>
              <a:rPr lang="en-GB"/>
              <a:t>max current consumption of all three combined is ~110mA</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99b49acbb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99b49acbb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solidFill>
                  <a:schemeClr val="dk1"/>
                </a:solidFill>
              </a:rPr>
              <a:t>Hunter</a:t>
            </a:r>
            <a:endParaRPr sz="1000">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GB" sz="1000">
                <a:latin typeface="Lato"/>
                <a:ea typeface="Lato"/>
                <a:cs typeface="Lato"/>
                <a:sym typeface="Lato"/>
              </a:rPr>
              <a:t>this is the SoC that we selected for our design its an nrf52832</a:t>
            </a:r>
            <a:endParaRPr sz="1000">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GB" sz="1000">
                <a:latin typeface="Lato"/>
                <a:ea typeface="Lato"/>
                <a:cs typeface="Lato"/>
                <a:sym typeface="Lato"/>
              </a:rPr>
              <a:t>it has support for ANT, NFC, BLE</a:t>
            </a:r>
            <a:endParaRPr sz="1000">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GB" sz="1000">
                <a:latin typeface="Lato"/>
                <a:ea typeface="Lato"/>
                <a:cs typeface="Lato"/>
                <a:sym typeface="Lato"/>
              </a:rPr>
              <a:t>we used a module so that we didn’t have to do the PCB antenna stuff ourselves</a:t>
            </a:r>
            <a:endParaRPr sz="1000">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GB" sz="1000">
                <a:latin typeface="Lato"/>
                <a:ea typeface="Lato"/>
                <a:cs typeface="Lato"/>
                <a:sym typeface="Lato"/>
              </a:rPr>
              <a:t>this module is also FCC certified so you can </a:t>
            </a:r>
            <a:endParaRPr sz="1000">
              <a:latin typeface="Lato"/>
              <a:ea typeface="Lato"/>
              <a:cs typeface="Lato"/>
              <a:sym typeface="Lato"/>
            </a:endParaRPr>
          </a:p>
          <a:p>
            <a:pPr indent="0" lvl="0" marL="0" rtl="0" algn="l">
              <a:spcBef>
                <a:spcPts val="0"/>
              </a:spcBef>
              <a:spcAft>
                <a:spcPts val="0"/>
              </a:spcAft>
              <a:buNone/>
            </a:pPr>
            <a:r>
              <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03e4ed85c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03e4ed85c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Carter</a:t>
            </a:r>
            <a:endParaRPr/>
          </a:p>
          <a:p>
            <a:pPr indent="0" lvl="0" marL="0" rtl="0" algn="l">
              <a:spcBef>
                <a:spcPts val="0"/>
              </a:spcBef>
              <a:spcAft>
                <a:spcPts val="0"/>
              </a:spcAft>
              <a:buNone/>
            </a:pPr>
            <a:r>
              <a:rPr lang="en-GB"/>
              <a:t>On/off switch</a:t>
            </a:r>
            <a:endParaRPr/>
          </a:p>
          <a:p>
            <a:pPr indent="0" lvl="0" marL="0" rtl="0" algn="l">
              <a:spcBef>
                <a:spcPts val="0"/>
              </a:spcBef>
              <a:spcAft>
                <a:spcPts val="0"/>
              </a:spcAft>
              <a:buNone/>
            </a:pPr>
            <a:r>
              <a:rPr lang="en-GB"/>
              <a:t>button for cycling through LED patterns</a:t>
            </a:r>
            <a:endParaRPr/>
          </a:p>
          <a:p>
            <a:pPr indent="0" lvl="0" marL="0" rtl="0" algn="l">
              <a:spcBef>
                <a:spcPts val="0"/>
              </a:spcBef>
              <a:spcAft>
                <a:spcPts val="0"/>
              </a:spcAft>
              <a:buNone/>
            </a:pPr>
            <a:r>
              <a:rPr lang="en-GB"/>
              <a:t>accelerometer onboard for motion based effects</a:t>
            </a:r>
            <a:endParaRPr/>
          </a:p>
          <a:p>
            <a:pPr indent="0" lvl="0" marL="0" rtl="0" algn="l">
              <a:spcBef>
                <a:spcPts val="0"/>
              </a:spcBef>
              <a:spcAft>
                <a:spcPts val="0"/>
              </a:spcAft>
              <a:buNone/>
            </a:pPr>
            <a:r>
              <a:rPr lang="en-GB"/>
              <a:t>(demo)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99b49acbb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99b49acbb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a:t>Carter</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GB"/>
              <a:t>battery selection - mention how we originally calculated it out for a much larger 600mAh battery power based on datasheet values.</a:t>
            </a:r>
            <a:endParaRPr/>
          </a:p>
          <a:p>
            <a:pPr indent="0" lvl="0" marL="457200" rtl="0" algn="l">
              <a:spcBef>
                <a:spcPts val="0"/>
              </a:spcBef>
              <a:spcAft>
                <a:spcPts val="0"/>
              </a:spcAft>
              <a:buNone/>
            </a:pPr>
            <a:r>
              <a:rPr lang="en-GB"/>
              <a:t>but actual power consumption measurements were much lower</a:t>
            </a:r>
            <a:endParaRPr/>
          </a:p>
          <a:p>
            <a:pPr indent="0" lvl="0" marL="457200" rtl="0" algn="l">
              <a:spcBef>
                <a:spcPts val="0"/>
              </a:spcBef>
              <a:spcAft>
                <a:spcPts val="0"/>
              </a:spcAft>
              <a:buNone/>
            </a:pPr>
            <a:r>
              <a:rPr lang="en-GB"/>
              <a:t>with this battery we get ~2.5 hrs absolute worst case where all LEDs are max brightness the whole time, in a more typical use case we are getting ~7 hours</a:t>
            </a:r>
            <a:endParaRPr/>
          </a:p>
          <a:p>
            <a:pPr indent="0" lvl="0" marL="457200" rtl="0" algn="l">
              <a:spcBef>
                <a:spcPts val="0"/>
              </a:spcBef>
              <a:spcAft>
                <a:spcPts val="0"/>
              </a:spcAft>
              <a:buNone/>
            </a:pPr>
            <a:r>
              <a:rPr lang="en-GB"/>
              <a:t>recharge circuit with micro usb port for charging</a:t>
            </a:r>
            <a:endParaRPr/>
          </a:p>
          <a:p>
            <a:pPr indent="0" lvl="0" marL="457200" rtl="0" algn="l">
              <a:spcBef>
                <a:spcPts val="0"/>
              </a:spcBef>
              <a:spcAft>
                <a:spcPts val="0"/>
              </a:spcAft>
              <a:buNone/>
            </a:pPr>
            <a:r>
              <a:rPr lang="en-GB"/>
              <a:t>SoC monitors battery voltage if power is too low the bracelet will flash red and then go to sleep. (Battery also has built in overcharge/over discharge protection)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105e96c2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105e96c2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Elijah</a:t>
            </a:r>
            <a:endParaRPr/>
          </a:p>
          <a:p>
            <a:pPr indent="0" lvl="0" marL="0" rtl="0" algn="l">
              <a:spcBef>
                <a:spcPts val="0"/>
              </a:spcBef>
              <a:spcAft>
                <a:spcPts val="0"/>
              </a:spcAft>
              <a:buNone/>
            </a:pPr>
            <a:r>
              <a:rPr lang="en-GB"/>
              <a:t>Central controller hooks up to desktop over USB and transmits to bracelets over ANT</a:t>
            </a:r>
            <a:endParaRPr/>
          </a:p>
          <a:p>
            <a:pPr indent="0" lvl="0" marL="0" rtl="0" algn="l">
              <a:spcBef>
                <a:spcPts val="0"/>
              </a:spcBef>
              <a:spcAft>
                <a:spcPts val="0"/>
              </a:spcAft>
              <a:buNone/>
            </a:pPr>
            <a:r>
              <a:rPr lang="en-GB"/>
              <a:t>For our prototype we just a devkit, which consists of a nrf52840 SoC with a front end module to amplify, didn’t do our own prototype circuit for that side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209fc521c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209fc521c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Elijah:</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Sequence editor where the user can define bracelet groups and events over a configurable timeline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Each row represents a group or section in the crowd</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Each column represents a timestamp where a transmission is sent to the enabled groups with the configured colour</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Each group of bracelets is synchronised to display the same colour</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These sequences can be saved and reused for later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d1875cc811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d1875cc811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Elijah: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209fc521c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209fc521c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Elijah</a:t>
            </a:r>
            <a:endParaRPr/>
          </a:p>
          <a:p>
            <a:pPr indent="0" lvl="0" marL="0" rtl="0" algn="l">
              <a:spcBef>
                <a:spcPts val="0"/>
              </a:spcBef>
              <a:spcAft>
                <a:spcPts val="0"/>
              </a:spcAft>
              <a:buNone/>
            </a:pPr>
            <a:r>
              <a:rPr lang="en-GB"/>
              <a:t>Configure the speed of the sequence and the frequency of the events transmitted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209fc521c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209fc521c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Elijah</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209fc521c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209fc521c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Elijah</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99b49acbb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99b49acbb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Elijah 20s </a:t>
            </a:r>
            <a:endParaRPr/>
          </a:p>
          <a:p>
            <a:pPr indent="-317500" lvl="0" marL="457200" rtl="0" algn="l">
              <a:spcBef>
                <a:spcPts val="0"/>
              </a:spcBef>
              <a:spcAft>
                <a:spcPts val="0"/>
              </a:spcAft>
              <a:buClr>
                <a:schemeClr val="dk1"/>
              </a:buClr>
              <a:buSzPts val="1400"/>
              <a:buChar char="-"/>
            </a:pPr>
            <a:r>
              <a:rPr lang="en-GB">
                <a:solidFill>
                  <a:schemeClr val="dk1"/>
                </a:solidFill>
              </a:rPr>
              <a:t>Proposed by a company called koble who is developing an app for finding concerts, buying tickets.</a:t>
            </a:r>
            <a:endParaRPr/>
          </a:p>
          <a:p>
            <a:pPr indent="-317500" lvl="0" marL="457200" rtl="0" algn="l">
              <a:spcBef>
                <a:spcPts val="0"/>
              </a:spcBef>
              <a:spcAft>
                <a:spcPts val="0"/>
              </a:spcAft>
              <a:buSzPts val="1400"/>
              <a:buChar char="-"/>
            </a:pPr>
            <a:r>
              <a:rPr lang="en-GB"/>
              <a:t>Bracelet or wristband with LEDs to be worn at live events.</a:t>
            </a:r>
            <a:endParaRPr/>
          </a:p>
          <a:p>
            <a:pPr indent="-317500" lvl="0" marL="457200" rtl="0" algn="l">
              <a:spcBef>
                <a:spcPts val="0"/>
              </a:spcBef>
              <a:spcAft>
                <a:spcPts val="0"/>
              </a:spcAft>
              <a:buSzPts val="1400"/>
              <a:buChar char="-"/>
            </a:pPr>
            <a:r>
              <a:rPr lang="en-GB"/>
              <a:t>These bracelets are given out at the beginning of the event and controlled wirelessly by the lighting technicians to create light shows for live events.</a:t>
            </a:r>
            <a:endParaRPr/>
          </a:p>
          <a:p>
            <a:pPr indent="-317500" lvl="0" marL="457200" rtl="0" algn="l">
              <a:spcBef>
                <a:spcPts val="0"/>
              </a:spcBef>
              <a:spcAft>
                <a:spcPts val="0"/>
              </a:spcAft>
              <a:buSzPts val="1400"/>
              <a:buChar char="-"/>
            </a:pPr>
            <a:r>
              <a:rPr lang="en-GB"/>
              <a:t>In synch with music like in gif</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209fc521ce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209fc521ce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Ethan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NFC on bracelet </a:t>
            </a:r>
            <a:endParaRPr/>
          </a:p>
          <a:p>
            <a:pPr indent="-317500" lvl="0" marL="457200" rtl="0" algn="l">
              <a:spcBef>
                <a:spcPts val="0"/>
              </a:spcBef>
              <a:spcAft>
                <a:spcPts val="0"/>
              </a:spcAft>
              <a:buSzPts val="1400"/>
              <a:buChar char="-"/>
            </a:pPr>
            <a:r>
              <a:rPr lang="en-GB"/>
              <a:t>Allows the groups in the venue to know which channel to listen to for their own colour settings.</a:t>
            </a:r>
            <a:endParaRPr/>
          </a:p>
          <a:p>
            <a:pPr indent="-317500" lvl="0" marL="457200" rtl="0" algn="l">
              <a:spcBef>
                <a:spcPts val="0"/>
              </a:spcBef>
              <a:spcAft>
                <a:spcPts val="0"/>
              </a:spcAft>
              <a:buSzPts val="1400"/>
              <a:buChar char="-"/>
            </a:pPr>
            <a:r>
              <a:rPr lang="en-GB"/>
              <a:t>Instead of the venue setting the groups manually, each user can dynamically change their group </a:t>
            </a:r>
            <a:r>
              <a:rPr lang="en-GB"/>
              <a:t>assignment</a:t>
            </a:r>
            <a:r>
              <a:rPr lang="en-GB"/>
              <a:t> through an NFC ‘tap’</a:t>
            </a:r>
            <a:endParaRPr/>
          </a:p>
          <a:p>
            <a:pPr indent="-317500" lvl="0" marL="457200" rtl="0" algn="l">
              <a:spcBef>
                <a:spcPts val="0"/>
              </a:spcBef>
              <a:spcAft>
                <a:spcPts val="0"/>
              </a:spcAft>
              <a:buSzPts val="1400"/>
              <a:buChar char="-"/>
            </a:pPr>
            <a:r>
              <a:rPr lang="en-GB">
                <a:solidFill>
                  <a:schemeClr val="dk1"/>
                </a:solidFill>
              </a:rPr>
              <a:t>At the gate could have group assignments that the bracelet would tap to in order to change the group ID.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99b49acbb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99b49acbb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Carter</a:t>
            </a:r>
            <a:endParaRPr/>
          </a:p>
          <a:p>
            <a:pPr indent="-317500" lvl="0" marL="457200" rtl="0" algn="l">
              <a:spcBef>
                <a:spcPts val="0"/>
              </a:spcBef>
              <a:spcAft>
                <a:spcPts val="0"/>
              </a:spcAft>
              <a:buSzPts val="1400"/>
              <a:buChar char="●"/>
            </a:pPr>
            <a:r>
              <a:rPr lang="en-GB"/>
              <a:t>App for personal use outside venue</a:t>
            </a:r>
            <a:endParaRPr/>
          </a:p>
          <a:p>
            <a:pPr indent="-317500" lvl="0" marL="457200" rtl="0" algn="l">
              <a:spcBef>
                <a:spcPts val="0"/>
              </a:spcBef>
              <a:spcAft>
                <a:spcPts val="0"/>
              </a:spcAft>
              <a:buSzPts val="1400"/>
              <a:buChar char="●"/>
            </a:pPr>
            <a:r>
              <a:rPr lang="en-GB"/>
              <a:t>Prototype app connects to bracelet over BLE</a:t>
            </a:r>
            <a:endParaRPr/>
          </a:p>
          <a:p>
            <a:pPr indent="-317500" lvl="0" marL="457200" rtl="0" algn="l">
              <a:spcBef>
                <a:spcPts val="0"/>
              </a:spcBef>
              <a:spcAft>
                <a:spcPts val="0"/>
              </a:spcAft>
              <a:buSzPts val="1400"/>
              <a:buChar char="●"/>
            </a:pPr>
            <a:r>
              <a:rPr lang="en-GB"/>
              <a:t>Connect bracelet to phone</a:t>
            </a:r>
            <a:endParaRPr/>
          </a:p>
          <a:p>
            <a:pPr indent="-317500" lvl="0" marL="457200" rtl="0" algn="l">
              <a:spcBef>
                <a:spcPts val="0"/>
              </a:spcBef>
              <a:spcAft>
                <a:spcPts val="0"/>
              </a:spcAft>
              <a:buSzPts val="1400"/>
              <a:buChar char="●"/>
            </a:pPr>
            <a:r>
              <a:rPr lang="en-GB"/>
              <a:t>Turn bracelet on/off</a:t>
            </a:r>
            <a:endParaRPr/>
          </a:p>
          <a:p>
            <a:pPr indent="-317500" lvl="0" marL="457200" rtl="0" algn="l">
              <a:spcBef>
                <a:spcPts val="0"/>
              </a:spcBef>
              <a:spcAft>
                <a:spcPts val="0"/>
              </a:spcAft>
              <a:buSzPts val="1400"/>
              <a:buChar char="●"/>
            </a:pPr>
            <a:r>
              <a:rPr lang="en-GB"/>
              <a:t>Select modes Static: static colour, Fade: fade between colours, Flash: strobe light, Motion: clap effects</a:t>
            </a:r>
            <a:endParaRPr/>
          </a:p>
          <a:p>
            <a:pPr indent="-317500" lvl="0" marL="457200" rtl="0" algn="l">
              <a:spcBef>
                <a:spcPts val="0"/>
              </a:spcBef>
              <a:spcAft>
                <a:spcPts val="0"/>
              </a:spcAft>
              <a:buSzPts val="1400"/>
              <a:buChar char="●"/>
            </a:pPr>
            <a:r>
              <a:rPr lang="en-GB"/>
              <a:t>Change color</a:t>
            </a:r>
            <a:endParaRPr/>
          </a:p>
          <a:p>
            <a:pPr indent="-317500" lvl="0" marL="457200" rtl="0" algn="l">
              <a:spcBef>
                <a:spcPts val="0"/>
              </a:spcBef>
              <a:spcAft>
                <a:spcPts val="0"/>
              </a:spcAft>
              <a:buSzPts val="1400"/>
              <a:buChar char="●"/>
            </a:pPr>
            <a:r>
              <a:rPr lang="en-GB"/>
              <a:t>battree life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209fc521ce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209fc521c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Carter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03fbcf661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03fbcf66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Carter</a:t>
            </a:r>
            <a:endParaRPr/>
          </a:p>
          <a:p>
            <a:pPr indent="-317500" lvl="0" marL="457200" rtl="0" algn="l">
              <a:spcBef>
                <a:spcPts val="0"/>
              </a:spcBef>
              <a:spcAft>
                <a:spcPts val="0"/>
              </a:spcAft>
              <a:buSzPts val="1400"/>
              <a:buChar char="-"/>
            </a:pPr>
            <a:r>
              <a:rPr lang="en-GB"/>
              <a:t>Cost of most expensive components: nrf52832 SoC module could be less expensive if using the chip only, which can be found for 2.40. but higher </a:t>
            </a:r>
            <a:r>
              <a:rPr lang="en-GB"/>
              <a:t>development</a:t>
            </a:r>
            <a:r>
              <a:rPr lang="en-GB"/>
              <a:t> costs for the rf circuitry</a:t>
            </a:r>
            <a:endParaRPr/>
          </a:p>
          <a:p>
            <a:pPr indent="-317500" lvl="0" marL="457200" rtl="0" algn="l">
              <a:spcBef>
                <a:spcPts val="0"/>
              </a:spcBef>
              <a:spcAft>
                <a:spcPts val="0"/>
              </a:spcAft>
              <a:buSzPts val="1400"/>
              <a:buChar char="-"/>
            </a:pPr>
            <a:r>
              <a:rPr lang="en-GB"/>
              <a:t>Total cost</a:t>
            </a:r>
            <a:endParaRPr/>
          </a:p>
          <a:p>
            <a:pPr indent="-317500" lvl="0" marL="457200" rtl="0" algn="l">
              <a:spcBef>
                <a:spcPts val="0"/>
              </a:spcBef>
              <a:spcAft>
                <a:spcPts val="0"/>
              </a:spcAft>
              <a:buSzPts val="1400"/>
              <a:buChar char="-"/>
            </a:pPr>
            <a:r>
              <a:rPr lang="en-GB"/>
              <a:t>We did not estimate the cost of the cases or what the total manufacturing cost would be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03fbcf661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03fbcf661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Hunter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t>What would we change for next iteration of prototype with more time and resources</a:t>
            </a:r>
            <a:endParaRPr/>
          </a:p>
          <a:p>
            <a:pPr indent="0" lvl="0" marL="0" rtl="0" algn="l">
              <a:spcBef>
                <a:spcPts val="0"/>
              </a:spcBef>
              <a:spcAft>
                <a:spcPts val="0"/>
              </a:spcAft>
              <a:buNone/>
            </a:pPr>
            <a:r>
              <a:rPr lang="en-GB"/>
              <a:t>experimental ANT protocol throughput little bit lower than listed in the documentation we found, we also found the 10Hz refresh rate to seem somewhat low in practice. in testing use a proprietary 2.4GHz protocol if had more time</a:t>
            </a:r>
            <a:endParaRPr/>
          </a:p>
          <a:p>
            <a:pPr indent="0" lvl="0" marL="0" rtl="0" algn="l">
              <a:spcBef>
                <a:spcPts val="0"/>
              </a:spcBef>
              <a:spcAft>
                <a:spcPts val="0"/>
              </a:spcAft>
              <a:buNone/>
            </a:pPr>
            <a:r>
              <a:rPr lang="en-GB"/>
              <a:t>Potential cost savings</a:t>
            </a:r>
            <a:endParaRPr/>
          </a:p>
          <a:p>
            <a:pPr indent="0" lvl="0" marL="0" rtl="0" algn="l">
              <a:spcBef>
                <a:spcPts val="0"/>
              </a:spcBef>
              <a:spcAft>
                <a:spcPts val="0"/>
              </a:spcAft>
              <a:buNone/>
            </a:pPr>
            <a:r>
              <a:rPr lang="en-GB"/>
              <a:t>Potential space savings, </a:t>
            </a:r>
            <a:r>
              <a:rPr lang="en-GB"/>
              <a:t>competitors</a:t>
            </a:r>
            <a:r>
              <a:rPr lang="en-GB"/>
              <a:t> have slightly more compact design.</a:t>
            </a:r>
            <a:endParaRPr/>
          </a:p>
          <a:p>
            <a:pPr indent="0" lvl="0" marL="0" rtl="0" algn="l">
              <a:spcBef>
                <a:spcPts val="0"/>
              </a:spcBef>
              <a:spcAft>
                <a:spcPts val="0"/>
              </a:spcAft>
              <a:buNone/>
            </a:pPr>
            <a:r>
              <a:rPr lang="en-GB">
                <a:solidFill>
                  <a:schemeClr val="dk1"/>
                </a:solidFill>
              </a:rPr>
              <a:t>Central controller - DMX512 use industry standard and convert for light</a:t>
            </a:r>
            <a:endParaRPr/>
          </a:p>
          <a:p>
            <a:pPr indent="0" lvl="0" marL="0" rtl="0" algn="l">
              <a:spcBef>
                <a:spcPts val="0"/>
              </a:spcBef>
              <a:spcAft>
                <a:spcPts val="0"/>
              </a:spcAft>
              <a:buNone/>
            </a:pPr>
            <a:r>
              <a:rPr lang="en-GB"/>
              <a:t>More functionality for NFC concession stands and stuff</a:t>
            </a:r>
            <a:endParaRPr/>
          </a:p>
          <a:p>
            <a:pPr indent="0" lvl="0" marL="0" rtl="0" algn="l">
              <a:spcBef>
                <a:spcPts val="0"/>
              </a:spcBef>
              <a:spcAft>
                <a:spcPts val="0"/>
              </a:spcAft>
              <a:buNone/>
            </a:pPr>
            <a:r>
              <a:rPr lang="en-GB">
                <a:solidFill>
                  <a:schemeClr val="dk1"/>
                </a:solidFill>
              </a:rPr>
              <a:t>More features for outside of concert on app - can do some fun stuff with LEDs + accelerometer bracelet mayb some games 8)</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d1875cc811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d1875cc811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9529cb8408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9529cb8408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Everyone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1fd38a285b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1fd38a285b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ANT wireless is the 2.4GHz radio protocol that the controller will be using to send messages to the bracelet</a:t>
            </a:r>
            <a:endParaRPr/>
          </a:p>
          <a:p>
            <a:pPr indent="0" lvl="0" marL="0" rtl="0" algn="l">
              <a:spcBef>
                <a:spcPts val="0"/>
              </a:spcBef>
              <a:spcAft>
                <a:spcPts val="0"/>
              </a:spcAft>
              <a:buNone/>
            </a:pPr>
            <a:r>
              <a:rPr lang="en-GB"/>
              <a:t>A few reasons why ANT was selected is:</a:t>
            </a:r>
            <a:endParaRPr/>
          </a:p>
          <a:p>
            <a:pPr indent="0" lvl="0" marL="0" rtl="0" algn="l">
              <a:spcBef>
                <a:spcPts val="0"/>
              </a:spcBef>
              <a:spcAft>
                <a:spcPts val="0"/>
              </a:spcAft>
              <a:buNone/>
            </a:pPr>
            <a:r>
              <a:rPr lang="en-GB"/>
              <a:t>extremely lightweight and low power</a:t>
            </a:r>
            <a:endParaRPr/>
          </a:p>
          <a:p>
            <a:pPr indent="0" lvl="0" marL="0" rtl="0" algn="l">
              <a:spcBef>
                <a:spcPts val="0"/>
              </a:spcBef>
              <a:spcAft>
                <a:spcPts val="0"/>
              </a:spcAft>
              <a:buNone/>
            </a:pPr>
            <a:r>
              <a:rPr lang="en-GB"/>
              <a:t>it supports a broadcast topology where the bracelet is receive only, which means we can have a high power transmitter in controller, but the transmitter on bracelet is very low power</a:t>
            </a:r>
            <a:endParaRPr/>
          </a:p>
          <a:p>
            <a:pPr indent="0" lvl="0" marL="0" rtl="0" algn="l">
              <a:spcBef>
                <a:spcPts val="0"/>
              </a:spcBef>
              <a:spcAft>
                <a:spcPts val="0"/>
              </a:spcAft>
              <a:buNone/>
            </a:pPr>
            <a:r>
              <a:rPr lang="en-GB"/>
              <a:t>a large number of frequency channels which gives us the ability to frequency multiplex and increase our data rate</a:t>
            </a:r>
            <a:endParaRPr/>
          </a:p>
          <a:p>
            <a:pPr indent="0" lvl="0" marL="0" rtl="0" algn="l">
              <a:spcBef>
                <a:spcPts val="0"/>
              </a:spcBef>
              <a:spcAft>
                <a:spcPts val="0"/>
              </a:spcAft>
              <a:buNone/>
            </a:pPr>
            <a:r>
              <a:rPr lang="en-GB"/>
              <a:t>There are SoCs available that have build in ANT and BLE coexistence working out of the box drastically reducing development costs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the bottom there is a quick over view of some alternative protocols that we considered and our reasoning for not selecting them if you want to look at that later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1fd38a28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1fd38a28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03e4ed85c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03e4ed85c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Evaluated</a:t>
            </a:r>
            <a:r>
              <a:rPr lang="en-GB"/>
              <a:t> three different families. nRF52 had NFC and best dev kit support. Also enabled us to use ANT simultaneously with BLE. Not a requirement but quite a convenient feature.</a:t>
            </a:r>
            <a:endParaRPr/>
          </a:p>
          <a:p>
            <a:pPr indent="0" lvl="0" marL="0" rtl="0" algn="l">
              <a:spcBef>
                <a:spcPts val="0"/>
              </a:spcBef>
              <a:spcAft>
                <a:spcPts val="0"/>
              </a:spcAft>
              <a:buNone/>
            </a:pPr>
            <a:r>
              <a:rPr lang="en-GB"/>
              <a:t>For our prototype we determined it was the lowest development cost. Some other chip could be cheaper when purchasing in quantity for final product.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99b49acbb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99b49acbb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Elijah </a:t>
            </a:r>
            <a:r>
              <a:rPr lang="en-GB"/>
              <a:t>45s </a:t>
            </a:r>
            <a:endParaRPr/>
          </a:p>
          <a:p>
            <a:pPr indent="-317500" lvl="0" marL="457200" rtl="0" algn="l">
              <a:spcBef>
                <a:spcPts val="0"/>
              </a:spcBef>
              <a:spcAft>
                <a:spcPts val="0"/>
              </a:spcAft>
              <a:buSzPts val="1400"/>
              <a:buChar char="-"/>
            </a:pPr>
            <a:r>
              <a:rPr lang="en-GB"/>
              <a:t>Lots of existing products</a:t>
            </a:r>
            <a:endParaRPr/>
          </a:p>
          <a:p>
            <a:pPr indent="-317500" lvl="0" marL="457200" rtl="0" algn="l">
              <a:spcBef>
                <a:spcPts val="0"/>
              </a:spcBef>
              <a:spcAft>
                <a:spcPts val="0"/>
              </a:spcAft>
              <a:buSzPts val="1400"/>
              <a:buChar char="-"/>
            </a:pPr>
            <a:r>
              <a:rPr lang="en-GB"/>
              <a:t>Single use battery, given out at start of the event, not supposed to take home.</a:t>
            </a:r>
            <a:endParaRPr/>
          </a:p>
          <a:p>
            <a:pPr indent="-317500" lvl="0" marL="457200" rtl="0" algn="l">
              <a:spcBef>
                <a:spcPts val="0"/>
              </a:spcBef>
              <a:spcAft>
                <a:spcPts val="0"/>
              </a:spcAft>
              <a:buSzPts val="1400"/>
              <a:buChar char="-"/>
            </a:pPr>
            <a:r>
              <a:rPr lang="en-GB">
                <a:solidFill>
                  <a:schemeClr val="dk1"/>
                </a:solidFill>
              </a:rPr>
              <a:t>A</a:t>
            </a:r>
            <a:r>
              <a:rPr lang="en-GB">
                <a:solidFill>
                  <a:schemeClr val="dk1"/>
                </a:solidFill>
              </a:rPr>
              <a:t>necdotal evidence if you look on the internet of people keeping bracelets or throwing them away. Some people claiming that the majority of wristbands are not collected and reused</a:t>
            </a:r>
            <a:endParaRPr/>
          </a:p>
          <a:p>
            <a:pPr indent="-317500" lvl="0" marL="457200" rtl="0" algn="l">
              <a:spcBef>
                <a:spcPts val="0"/>
              </a:spcBef>
              <a:spcAft>
                <a:spcPts val="0"/>
              </a:spcAft>
              <a:buSzPts val="1400"/>
              <a:buChar char="-"/>
            </a:pPr>
            <a:r>
              <a:rPr lang="en-GB"/>
              <a:t>Raises</a:t>
            </a:r>
            <a:r>
              <a:rPr lang="en-GB"/>
              <a:t> environmental concern of creating e-waste with these bracelets, environmental issues are increasingly important to event organisers these days.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Our product is reusable rechargeable</a:t>
            </a:r>
            <a:endParaRPr/>
          </a:p>
          <a:p>
            <a:pPr indent="-317500" lvl="0" marL="457200" rtl="0" algn="l">
              <a:spcBef>
                <a:spcPts val="0"/>
              </a:spcBef>
              <a:spcAft>
                <a:spcPts val="0"/>
              </a:spcAft>
              <a:buSzPts val="1400"/>
              <a:buChar char="-"/>
            </a:pPr>
            <a:r>
              <a:rPr lang="en-GB"/>
              <a:t>Attendees keep them after event</a:t>
            </a:r>
            <a:endParaRPr/>
          </a:p>
          <a:p>
            <a:pPr indent="-317500" lvl="0" marL="457200" rtl="0" algn="l">
              <a:spcBef>
                <a:spcPts val="0"/>
              </a:spcBef>
              <a:spcAft>
                <a:spcPts val="0"/>
              </a:spcAft>
              <a:buSzPts val="1400"/>
              <a:buChar char="-"/>
            </a:pPr>
            <a:r>
              <a:rPr lang="en-GB"/>
              <a:t>Connects to phone for use outside of venue</a:t>
            </a:r>
            <a:endParaRPr/>
          </a:p>
          <a:p>
            <a:pPr indent="-317500" lvl="0" marL="457200" rtl="0" algn="l">
              <a:spcBef>
                <a:spcPts val="0"/>
              </a:spcBef>
              <a:spcAft>
                <a:spcPts val="0"/>
              </a:spcAft>
              <a:buSzPts val="1400"/>
              <a:buChar char="-"/>
            </a:pPr>
            <a:r>
              <a:rPr lang="en-GB"/>
              <a:t>So that people understand what would need to be supported as possible use cases for outside of concerts. Bracelet lighting up when you get a phone notification, wear it on a run at night so cars can see you.</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d1875cc811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d1875cc811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1fd38a285b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1fd38a285b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High level overview of our alternative selection methods</a:t>
            </a:r>
            <a:endParaRPr>
              <a:solidFill>
                <a:schemeClr val="dk1"/>
              </a:solidFill>
            </a:endParaRPr>
          </a:p>
          <a:p>
            <a:pPr indent="0" lvl="0" marL="0" rtl="0" algn="l">
              <a:spcBef>
                <a:spcPts val="0"/>
              </a:spcBef>
              <a:spcAft>
                <a:spcPts val="0"/>
              </a:spcAft>
              <a:buNone/>
            </a:pPr>
            <a:r>
              <a:rPr lang="en-GB">
                <a:solidFill>
                  <a:schemeClr val="dk1"/>
                </a:solidFill>
              </a:rPr>
              <a:t>Here we are analyzing technical performance across three main attributes - bandwidth, latency, and reliability for the wireless connection from controller to bracelet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t>The infrared solution has the clear disadvantage of hardware costs and the WiFi via smartphone connection raises a lot of concerns about latency</a:t>
            </a:r>
            <a:endParaRPr/>
          </a:p>
          <a:p>
            <a:pPr indent="0" lvl="0" marL="0" rtl="0" algn="l">
              <a:spcBef>
                <a:spcPts val="0"/>
              </a:spcBef>
              <a:spcAft>
                <a:spcPts val="0"/>
              </a:spcAft>
              <a:buNone/>
            </a:pPr>
            <a:r>
              <a:rPr lang="en-GB"/>
              <a:t>Which leaves 3a and 3b.</a:t>
            </a:r>
            <a:endParaRPr/>
          </a:p>
          <a:p>
            <a:pPr indent="0" lvl="0" marL="0" rtl="0" algn="l">
              <a:spcBef>
                <a:spcPts val="0"/>
              </a:spcBef>
              <a:spcAft>
                <a:spcPts val="0"/>
              </a:spcAft>
              <a:buNone/>
            </a:pPr>
            <a:r>
              <a:rPr lang="en-GB"/>
              <a:t>sub ghz would likely more reliable than 3a which is 2.4ghz but will require additional hardware on the bracelet which raises the cost and development time substantially.</a:t>
            </a:r>
            <a:endParaRPr/>
          </a:p>
          <a:p>
            <a:pPr indent="0" lvl="0" marL="0" rtl="0" algn="l">
              <a:spcBef>
                <a:spcPts val="0"/>
              </a:spcBef>
              <a:spcAft>
                <a:spcPts val="0"/>
              </a:spcAft>
              <a:buNone/>
            </a:pPr>
            <a:r>
              <a:rPr lang="en-GB"/>
              <a:t>We selected alternative 3a for our design</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1fd38a285b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1fd38a285b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03e4ed85c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03e4ed85c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1fd38a285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1fd38a285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Carter</a:t>
            </a:r>
            <a:endParaRPr/>
          </a:p>
          <a:p>
            <a:pPr indent="0" lvl="0" marL="0" rtl="0" algn="l">
              <a:spcBef>
                <a:spcPts val="0"/>
              </a:spcBef>
              <a:spcAft>
                <a:spcPts val="0"/>
              </a:spcAft>
              <a:buNone/>
            </a:pPr>
            <a:r>
              <a:rPr lang="en-GB"/>
              <a:t>Rechargeable: for re-use at future concerts and personal use</a:t>
            </a:r>
            <a:endParaRPr/>
          </a:p>
          <a:p>
            <a:pPr indent="0" lvl="0" marL="0" rtl="0" algn="l">
              <a:spcBef>
                <a:spcPts val="0"/>
              </a:spcBef>
              <a:spcAft>
                <a:spcPts val="0"/>
              </a:spcAft>
              <a:buNone/>
            </a:pPr>
            <a:r>
              <a:rPr lang="en-GB"/>
              <a:t>RGB LEDs so we can do any color</a:t>
            </a:r>
            <a:endParaRPr/>
          </a:p>
          <a:p>
            <a:pPr indent="0" lvl="0" marL="0" rtl="0" algn="l">
              <a:spcBef>
                <a:spcPts val="0"/>
              </a:spcBef>
              <a:spcAft>
                <a:spcPts val="0"/>
              </a:spcAft>
              <a:buNone/>
            </a:pPr>
            <a:r>
              <a:rPr lang="en-GB"/>
              <a:t>Capable of detecting movement: waves and claps will trigger light effects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99b49acbb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99b49acbb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Ethan</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Communication with the smartphone outside of concerts need BLE.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To have all bracelets work in sync we need to unidirectional broadcast from the central controller.</a:t>
            </a:r>
            <a:endParaRPr>
              <a:solidFill>
                <a:schemeClr val="dk1"/>
              </a:solidFill>
            </a:endParaRPr>
          </a:p>
          <a:p>
            <a:pPr indent="-317500" lvl="0" marL="457200" rtl="0" algn="l">
              <a:spcBef>
                <a:spcPts val="0"/>
              </a:spcBef>
              <a:spcAft>
                <a:spcPts val="0"/>
              </a:spcAft>
              <a:buSzPts val="1400"/>
              <a:buChar char="-"/>
            </a:pPr>
            <a:r>
              <a:rPr lang="en-GB"/>
              <a:t>Bracelet can be controlled by phone over bluetooth outside of concert</a:t>
            </a:r>
            <a:endParaRPr/>
          </a:p>
          <a:p>
            <a:pPr indent="-317500" lvl="1" marL="914400" rtl="0" algn="l">
              <a:spcBef>
                <a:spcPts val="0"/>
              </a:spcBef>
              <a:spcAft>
                <a:spcPts val="0"/>
              </a:spcAft>
              <a:buSzPts val="1400"/>
              <a:buChar char="-"/>
            </a:pPr>
            <a:r>
              <a:rPr lang="en-GB"/>
              <a:t>BLE connections are always bidirectional so the bracelet is sending and receiving to the phone.</a:t>
            </a:r>
            <a:endParaRPr/>
          </a:p>
          <a:p>
            <a:pPr indent="-317500" lvl="0" marL="457200" rtl="0" algn="l">
              <a:spcBef>
                <a:spcPts val="0"/>
              </a:spcBef>
              <a:spcAft>
                <a:spcPts val="0"/>
              </a:spcAft>
              <a:buSzPts val="1400"/>
              <a:buChar char="-"/>
            </a:pPr>
            <a:r>
              <a:rPr lang="en-GB"/>
              <a:t>Bracelet is controlled by the central system being run by lighting techs at venue</a:t>
            </a:r>
            <a:endParaRPr/>
          </a:p>
          <a:p>
            <a:pPr indent="-317500" lvl="1" marL="914400" rtl="0" algn="l">
              <a:spcBef>
                <a:spcPts val="0"/>
              </a:spcBef>
              <a:spcAft>
                <a:spcPts val="0"/>
              </a:spcAft>
              <a:buSzPts val="1400"/>
              <a:buChar char="-"/>
            </a:pPr>
            <a:r>
              <a:rPr lang="en-GB"/>
              <a:t>Support 32 individually addressable groups - one section of ppl is one color</a:t>
            </a:r>
            <a:endParaRPr/>
          </a:p>
          <a:p>
            <a:pPr indent="-317500" lvl="1" marL="914400" rtl="0" algn="l">
              <a:spcBef>
                <a:spcPts val="0"/>
              </a:spcBef>
              <a:spcAft>
                <a:spcPts val="0"/>
              </a:spcAft>
              <a:buSzPts val="1400"/>
              <a:buChar char="-"/>
            </a:pPr>
            <a:r>
              <a:rPr lang="en-GB"/>
              <a:t>Support for 25,000 bracelets total</a:t>
            </a:r>
            <a:endParaRPr/>
          </a:p>
          <a:p>
            <a:pPr indent="-317500" lvl="1" marL="914400" rtl="0" algn="l">
              <a:spcBef>
                <a:spcPts val="0"/>
              </a:spcBef>
              <a:spcAft>
                <a:spcPts val="0"/>
              </a:spcAft>
              <a:buSzPts val="1400"/>
              <a:buChar char="-"/>
            </a:pPr>
            <a:r>
              <a:rPr lang="en-GB"/>
              <a:t>Bracelets have nothing that they send back to the central system - central system can just broadcast - bracelets do not have to transmit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99b49acbb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99b49acbb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Ethan</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100ms latency</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10Hz refresh rate was determined experimentally</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75m range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full color</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99b49acbb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99b49acbb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Hunter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Moving on to our system design and prototype</a:t>
            </a:r>
            <a:endParaRPr>
              <a:solidFill>
                <a:schemeClr val="dk1"/>
              </a:solidFill>
            </a:endParaRPr>
          </a:p>
          <a:p>
            <a:pPr indent="0" lvl="0" marL="0" rtl="0" algn="l">
              <a:spcBef>
                <a:spcPts val="0"/>
              </a:spcBef>
              <a:spcAft>
                <a:spcPts val="0"/>
              </a:spcAft>
              <a:buNone/>
            </a:pPr>
            <a:r>
              <a:rPr lang="en-GB">
                <a:solidFill>
                  <a:schemeClr val="dk1"/>
                </a:solidFill>
              </a:rPr>
              <a:t>What we settled on for our </a:t>
            </a:r>
            <a:r>
              <a:rPr lang="en-GB">
                <a:solidFill>
                  <a:schemeClr val="dk1"/>
                </a:solidFill>
              </a:rPr>
              <a:t>design</a:t>
            </a:r>
            <a:r>
              <a:rPr lang="en-GB">
                <a:solidFill>
                  <a:schemeClr val="dk1"/>
                </a:solidFill>
              </a:rPr>
              <a:t> is</a:t>
            </a:r>
            <a:endParaRPr>
              <a:solidFill>
                <a:schemeClr val="dk1"/>
              </a:solidFill>
            </a:endParaRPr>
          </a:p>
          <a:p>
            <a:pPr indent="0" lvl="0" marL="0" rtl="0" algn="l">
              <a:spcBef>
                <a:spcPts val="0"/>
              </a:spcBef>
              <a:spcAft>
                <a:spcPts val="0"/>
              </a:spcAft>
              <a:buNone/>
            </a:pPr>
            <a:r>
              <a:rPr lang="en-GB">
                <a:solidFill>
                  <a:schemeClr val="dk1"/>
                </a:solidFill>
              </a:rPr>
              <a:t>For the bracelet we are using a SoC with 2.4GHz radio alongside a microcontroller for BLE connection with a smartphone</a:t>
            </a:r>
            <a:endParaRPr>
              <a:solidFill>
                <a:schemeClr val="dk1"/>
              </a:solidFill>
            </a:endParaRPr>
          </a:p>
          <a:p>
            <a:pPr indent="0" lvl="0" marL="0" rtl="0" algn="l">
              <a:spcBef>
                <a:spcPts val="0"/>
              </a:spcBef>
              <a:spcAft>
                <a:spcPts val="0"/>
              </a:spcAft>
              <a:buNone/>
            </a:pPr>
            <a:r>
              <a:rPr lang="en-GB">
                <a:solidFill>
                  <a:schemeClr val="dk1"/>
                </a:solidFill>
              </a:rPr>
              <a:t>And that same 2.4GHz antenna is reused for the connection with the central controller.</a:t>
            </a:r>
            <a:endParaRPr>
              <a:solidFill>
                <a:schemeClr val="dk1"/>
              </a:solidFill>
            </a:endParaRPr>
          </a:p>
          <a:p>
            <a:pPr indent="0" lvl="0" marL="0" rtl="0" algn="l">
              <a:spcBef>
                <a:spcPts val="0"/>
              </a:spcBef>
              <a:spcAft>
                <a:spcPts val="0"/>
              </a:spcAft>
              <a:buNone/>
            </a:pPr>
            <a:r>
              <a:rPr lang="en-GB">
                <a:solidFill>
                  <a:schemeClr val="dk1"/>
                </a:solidFill>
              </a:rPr>
              <a:t>The central controller has a 2.4GHz transmitter and is controlled via a desktop application</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99b49acbb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99b49acbb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Hunter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BLE - needed to interact with the smartphone app</a:t>
            </a:r>
            <a:endParaRPr/>
          </a:p>
          <a:p>
            <a:pPr indent="0" lvl="0" marL="0" rtl="0" algn="l">
              <a:spcBef>
                <a:spcPts val="0"/>
              </a:spcBef>
              <a:spcAft>
                <a:spcPts val="0"/>
              </a:spcAft>
              <a:buNone/>
            </a:pPr>
            <a:r>
              <a:rPr lang="en-GB"/>
              <a:t>ANT - earlier we mentioned 32 different groups max, so that different sections of the venue. So the central controller broadcasts on all these different ANT channels and then the bracelet depending on the group that it is assigned listens to a specific ANT channel.</a:t>
            </a:r>
            <a:endParaRPr/>
          </a:p>
          <a:p>
            <a:pPr indent="0" lvl="0" marL="0" rtl="0" algn="l">
              <a:spcBef>
                <a:spcPts val="0"/>
              </a:spcBef>
              <a:spcAft>
                <a:spcPts val="0"/>
              </a:spcAft>
              <a:buNone/>
            </a:pPr>
            <a:r>
              <a:rPr lang="en-GB"/>
              <a:t>NFC - also using NFC, at the moment it is just used to assign group, could potentially be used for other stuff</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03fbcf66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03fbcf66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Ethan</a:t>
            </a:r>
            <a:endParaRPr/>
          </a:p>
          <a:p>
            <a:pPr indent="-317500" lvl="0" marL="457200" rtl="0" algn="l">
              <a:spcBef>
                <a:spcPts val="0"/>
              </a:spcBef>
              <a:spcAft>
                <a:spcPts val="0"/>
              </a:spcAft>
              <a:buSzPts val="1400"/>
              <a:buChar char="-"/>
            </a:pPr>
            <a:r>
              <a:rPr lang="en-GB"/>
              <a:t>Moving on to our hardware design we made form factor prototype</a:t>
            </a:r>
            <a:endParaRPr/>
          </a:p>
          <a:p>
            <a:pPr indent="-317500" lvl="0" marL="457200" rtl="0" algn="l">
              <a:spcBef>
                <a:spcPts val="0"/>
              </a:spcBef>
              <a:spcAft>
                <a:spcPts val="0"/>
              </a:spcAft>
              <a:buSzPts val="1400"/>
              <a:buChar char="-"/>
            </a:pPr>
            <a:r>
              <a:rPr lang="en-GB"/>
              <a:t>3D printed mockup case</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GB">
                <a:solidFill>
                  <a:schemeClr val="dk1"/>
                </a:solidFill>
              </a:rPr>
              <a:t>Prototype was close to form factor PCB both designed and assembled</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3D printed mockup  case</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5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1" name="Google Shape;11;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1" name="Shape 131"/>
        <p:cNvGrpSpPr/>
        <p:nvPr/>
      </p:nvGrpSpPr>
      <p:grpSpPr>
        <a:xfrm>
          <a:off x="0" y="0"/>
          <a:ext cx="0" cy="0"/>
          <a:chOff x="0" y="0"/>
          <a:chExt cx="0" cy="0"/>
        </a:xfrm>
      </p:grpSpPr>
      <p:sp>
        <p:nvSpPr>
          <p:cNvPr id="132" name="Google Shape;132;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1"/>
          <p:cNvGrpSpPr/>
          <p:nvPr/>
        </p:nvGrpSpPr>
        <p:grpSpPr>
          <a:xfrm>
            <a:off x="4406400" y="0"/>
            <a:ext cx="4737600" cy="5143500"/>
            <a:chOff x="4406400" y="0"/>
            <a:chExt cx="4737600" cy="5143500"/>
          </a:xfrm>
        </p:grpSpPr>
        <p:sp>
          <p:nvSpPr>
            <p:cNvPr id="137" name="Google Shape;137;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 name="Google Shape;1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 name="Shape 157"/>
        <p:cNvGrpSpPr/>
        <p:nvPr/>
      </p:nvGrpSpPr>
      <p:grpSpPr>
        <a:xfrm>
          <a:off x="0" y="0"/>
          <a:ext cx="0" cy="0"/>
          <a:chOff x="0" y="0"/>
          <a:chExt cx="0" cy="0"/>
        </a:xfrm>
      </p:grpSpPr>
      <p:sp>
        <p:nvSpPr>
          <p:cNvPr id="158" name="Google Shape;158;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12"/>
          <p:cNvGrpSpPr/>
          <p:nvPr/>
        </p:nvGrpSpPr>
        <p:grpSpPr>
          <a:xfrm>
            <a:off x="0" y="381001"/>
            <a:ext cx="1037850" cy="1016287"/>
            <a:chOff x="0" y="381001"/>
            <a:chExt cx="1037850" cy="1016287"/>
          </a:xfrm>
        </p:grpSpPr>
        <p:sp>
          <p:nvSpPr>
            <p:cNvPr id="163" name="Google Shape;163;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6" name="Google Shape;166;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67" name="Google Shape;167;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8" name="Google Shape;16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9" name="Shape 169"/>
        <p:cNvGrpSpPr/>
        <p:nvPr/>
      </p:nvGrpSpPr>
      <p:grpSpPr>
        <a:xfrm>
          <a:off x="0" y="0"/>
          <a:ext cx="0" cy="0"/>
          <a:chOff x="0" y="0"/>
          <a:chExt cx="0" cy="0"/>
        </a:xfrm>
      </p:grpSpPr>
      <p:grpSp>
        <p:nvGrpSpPr>
          <p:cNvPr id="170" name="Google Shape;170;p13"/>
          <p:cNvGrpSpPr/>
          <p:nvPr/>
        </p:nvGrpSpPr>
        <p:grpSpPr>
          <a:xfrm>
            <a:off x="0" y="4128572"/>
            <a:ext cx="698925" cy="684657"/>
            <a:chOff x="0" y="3785672"/>
            <a:chExt cx="698925" cy="684657"/>
          </a:xfrm>
        </p:grpSpPr>
        <p:sp>
          <p:nvSpPr>
            <p:cNvPr id="171" name="Google Shape;171;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4" name="Google Shape;17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5" name="Google Shape;175;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 name="Shape 179"/>
        <p:cNvGrpSpPr/>
        <p:nvPr/>
      </p:nvGrpSpPr>
      <p:grpSpPr>
        <a:xfrm>
          <a:off x="0" y="0"/>
          <a:ext cx="0" cy="0"/>
          <a:chOff x="0" y="0"/>
          <a:chExt cx="0" cy="0"/>
        </a:xfrm>
      </p:grpSpPr>
      <p:grpSp>
        <p:nvGrpSpPr>
          <p:cNvPr id="180" name="Google Shape;180;p14"/>
          <p:cNvGrpSpPr/>
          <p:nvPr/>
        </p:nvGrpSpPr>
        <p:grpSpPr>
          <a:xfrm>
            <a:off x="4406400" y="0"/>
            <a:ext cx="4737600" cy="5143065"/>
            <a:chOff x="4406400" y="0"/>
            <a:chExt cx="4737600" cy="5143065"/>
          </a:xfrm>
        </p:grpSpPr>
        <p:sp>
          <p:nvSpPr>
            <p:cNvPr id="181" name="Google Shape;181;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0" name="Google Shape;200;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1" name="Google Shape;20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2" name="Google Shape;202;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
        <p:nvSpPr>
          <p:cNvPr id="207" name="Google Shape;207;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08" name="Shape 208"/>
        <p:cNvGrpSpPr/>
        <p:nvPr/>
      </p:nvGrpSpPr>
      <p:grpSpPr>
        <a:xfrm>
          <a:off x="0" y="0"/>
          <a:ext cx="0" cy="0"/>
          <a:chOff x="0" y="0"/>
          <a:chExt cx="0" cy="0"/>
        </a:xfrm>
      </p:grpSpPr>
      <p:pic>
        <p:nvPicPr>
          <p:cNvPr descr="offset_comp_343059.jpg" id="209" name="Google Shape;209;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0" name="Google Shape;210;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1" name="Google Shape;211;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2" name="Google Shape;21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3" name="Google Shape;213;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16"/>
          <p:cNvGrpSpPr/>
          <p:nvPr/>
        </p:nvGrpSpPr>
        <p:grpSpPr>
          <a:xfrm>
            <a:off x="0" y="381001"/>
            <a:ext cx="1037850" cy="1016287"/>
            <a:chOff x="0" y="381001"/>
            <a:chExt cx="1037850" cy="1016287"/>
          </a:xfrm>
        </p:grpSpPr>
        <p:sp>
          <p:nvSpPr>
            <p:cNvPr id="218" name="Google Shape;21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4" name="Shape 224"/>
        <p:cNvGrpSpPr/>
        <p:nvPr/>
      </p:nvGrpSpPr>
      <p:grpSpPr>
        <a:xfrm>
          <a:off x="0" y="0"/>
          <a:ext cx="0" cy="0"/>
          <a:chOff x="0" y="0"/>
          <a:chExt cx="0" cy="0"/>
        </a:xfrm>
      </p:grpSpPr>
      <p:pic>
        <p:nvPicPr>
          <p:cNvPr descr="offset_comp_406605.jpg" id="225" name="Google Shape;225;p18"/>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226" name="Google Shape;226;p18"/>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227" name="Google Shape;227;p18"/>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28" name="Google Shape;228;p18"/>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9" name="Google Shape;22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30" name="Google Shape;230;p18"/>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2" name="Shape 232"/>
        <p:cNvGrpSpPr/>
        <p:nvPr/>
      </p:nvGrpSpPr>
      <p:grpSpPr>
        <a:xfrm>
          <a:off x="0" y="0"/>
          <a:ext cx="0" cy="0"/>
          <a:chOff x="0" y="0"/>
          <a:chExt cx="0" cy="0"/>
        </a:xfrm>
      </p:grpSpPr>
      <p:grpSp>
        <p:nvGrpSpPr>
          <p:cNvPr id="233" name="Google Shape;233;p19"/>
          <p:cNvGrpSpPr/>
          <p:nvPr/>
        </p:nvGrpSpPr>
        <p:grpSpPr>
          <a:xfrm>
            <a:off x="4406400" y="0"/>
            <a:ext cx="4737600" cy="5143065"/>
            <a:chOff x="4406400" y="0"/>
            <a:chExt cx="4737600" cy="5143065"/>
          </a:xfrm>
        </p:grpSpPr>
        <p:sp>
          <p:nvSpPr>
            <p:cNvPr id="234" name="Google Shape;234;p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19"/>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 name="Google Shape;25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54" name="Google Shape;254;p1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258" name="Shape 258"/>
        <p:cNvGrpSpPr/>
        <p:nvPr/>
      </p:nvGrpSpPr>
      <p:grpSpPr>
        <a:xfrm>
          <a:off x="0" y="0"/>
          <a:ext cx="0" cy="0"/>
          <a:chOff x="0" y="0"/>
          <a:chExt cx="0" cy="0"/>
        </a:xfrm>
      </p:grpSpPr>
      <p:grpSp>
        <p:nvGrpSpPr>
          <p:cNvPr id="259" name="Google Shape;259;p20"/>
          <p:cNvGrpSpPr/>
          <p:nvPr/>
        </p:nvGrpSpPr>
        <p:grpSpPr>
          <a:xfrm>
            <a:off x="4406400" y="0"/>
            <a:ext cx="4737600" cy="5143065"/>
            <a:chOff x="4406400" y="0"/>
            <a:chExt cx="4737600" cy="5143065"/>
          </a:xfrm>
        </p:grpSpPr>
        <p:sp>
          <p:nvSpPr>
            <p:cNvPr id="260" name="Google Shape;260;p20"/>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79" name="Google Shape;27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0" name="Shape 280"/>
        <p:cNvGrpSpPr/>
        <p:nvPr/>
      </p:nvGrpSpPr>
      <p:grpSpPr>
        <a:xfrm>
          <a:off x="0" y="0"/>
          <a:ext cx="0" cy="0"/>
          <a:chOff x="0" y="0"/>
          <a:chExt cx="0" cy="0"/>
        </a:xfrm>
      </p:grpSpPr>
      <p:sp>
        <p:nvSpPr>
          <p:cNvPr id="281" name="Google Shape;281;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1"/>
          <p:cNvGrpSpPr/>
          <p:nvPr/>
        </p:nvGrpSpPr>
        <p:grpSpPr>
          <a:xfrm>
            <a:off x="0" y="381001"/>
            <a:ext cx="1037850" cy="1016287"/>
            <a:chOff x="0" y="381001"/>
            <a:chExt cx="1037850" cy="1016287"/>
          </a:xfrm>
        </p:grpSpPr>
        <p:sp>
          <p:nvSpPr>
            <p:cNvPr id="286" name="Google Shape;286;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9" name="Google Shape;289;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90" name="Google Shape;29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grpSp>
        <p:nvGrpSpPr>
          <p:cNvPr id="14" name="Google Shape;14;p3"/>
          <p:cNvGrpSpPr/>
          <p:nvPr/>
        </p:nvGrpSpPr>
        <p:grpSpPr>
          <a:xfrm>
            <a:off x="4406400" y="0"/>
            <a:ext cx="4737600" cy="5143065"/>
            <a:chOff x="4406400" y="0"/>
            <a:chExt cx="4737600" cy="5143065"/>
          </a:xfrm>
        </p:grpSpPr>
        <p:sp>
          <p:nvSpPr>
            <p:cNvPr id="15" name="Google Shape;15;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5" name="Google Shape;35;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291" name="Shape 291"/>
        <p:cNvGrpSpPr/>
        <p:nvPr/>
      </p:nvGrpSpPr>
      <p:grpSpPr>
        <a:xfrm>
          <a:off x="0" y="0"/>
          <a:ext cx="0" cy="0"/>
          <a:chOff x="0" y="0"/>
          <a:chExt cx="0" cy="0"/>
        </a:xfrm>
      </p:grpSpPr>
      <p:sp>
        <p:nvSpPr>
          <p:cNvPr id="292" name="Google Shape;292;p22"/>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93" name="Google Shape;293;p22"/>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295" name="Google Shape;295;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0" y="381001"/>
            <a:ext cx="1037850" cy="1016287"/>
            <a:chOff x="0" y="381001"/>
            <a:chExt cx="1037850" cy="1016287"/>
          </a:xfrm>
        </p:grpSpPr>
        <p:sp>
          <p:nvSpPr>
            <p:cNvPr id="300" name="Google Shape;300;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03" name="Google Shape;30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304" name="Shape 304"/>
        <p:cNvGrpSpPr/>
        <p:nvPr/>
      </p:nvGrpSpPr>
      <p:grpSpPr>
        <a:xfrm>
          <a:off x="0" y="0"/>
          <a:ext cx="0" cy="0"/>
          <a:chOff x="0" y="0"/>
          <a:chExt cx="0" cy="0"/>
        </a:xfrm>
      </p:grpSpPr>
      <p:sp>
        <p:nvSpPr>
          <p:cNvPr id="305" name="Google Shape;305;p23"/>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6" name="Google Shape;306;p23"/>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3"/>
          <p:cNvGrpSpPr/>
          <p:nvPr/>
        </p:nvGrpSpPr>
        <p:grpSpPr>
          <a:xfrm>
            <a:off x="0" y="381001"/>
            <a:ext cx="1037850" cy="1016287"/>
            <a:chOff x="0" y="381001"/>
            <a:chExt cx="1037850" cy="1016287"/>
          </a:xfrm>
        </p:grpSpPr>
        <p:sp>
          <p:nvSpPr>
            <p:cNvPr id="312" name="Google Shape;312;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2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15" name="Google Shape;31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16" name="Google Shape;316;p23"/>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7" name="Shape 317"/>
        <p:cNvGrpSpPr/>
        <p:nvPr/>
      </p:nvGrpSpPr>
      <p:grpSpPr>
        <a:xfrm>
          <a:off x="0" y="0"/>
          <a:ext cx="0" cy="0"/>
          <a:chOff x="0" y="0"/>
          <a:chExt cx="0" cy="0"/>
        </a:xfrm>
      </p:grpSpPr>
      <p:sp>
        <p:nvSpPr>
          <p:cNvPr id="318" name="Google Shape;318;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4"/>
          <p:cNvGrpSpPr/>
          <p:nvPr/>
        </p:nvGrpSpPr>
        <p:grpSpPr>
          <a:xfrm>
            <a:off x="0" y="381001"/>
            <a:ext cx="1037850" cy="1016287"/>
            <a:chOff x="0" y="381001"/>
            <a:chExt cx="1037850" cy="1016287"/>
          </a:xfrm>
        </p:grpSpPr>
        <p:sp>
          <p:nvSpPr>
            <p:cNvPr id="323" name="Google Shape;323;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6" name="Google Shape;326;p24"/>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27" name="Google Shape;327;p24"/>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28" name="Google Shape;32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9" name="Shape 329"/>
        <p:cNvGrpSpPr/>
        <p:nvPr/>
      </p:nvGrpSpPr>
      <p:grpSpPr>
        <a:xfrm>
          <a:off x="0" y="0"/>
          <a:ext cx="0" cy="0"/>
          <a:chOff x="0" y="0"/>
          <a:chExt cx="0" cy="0"/>
        </a:xfrm>
      </p:grpSpPr>
      <p:sp>
        <p:nvSpPr>
          <p:cNvPr id="330" name="Google Shape;330;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5"/>
          <p:cNvGrpSpPr/>
          <p:nvPr/>
        </p:nvGrpSpPr>
        <p:grpSpPr>
          <a:xfrm>
            <a:off x="0" y="381001"/>
            <a:ext cx="1037850" cy="1016287"/>
            <a:chOff x="0" y="381001"/>
            <a:chExt cx="1037850" cy="1016287"/>
          </a:xfrm>
        </p:grpSpPr>
        <p:sp>
          <p:nvSpPr>
            <p:cNvPr id="335" name="Google Shape;335;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8" name="Google Shape;33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9" name="Shape 339"/>
        <p:cNvGrpSpPr/>
        <p:nvPr/>
      </p:nvGrpSpPr>
      <p:grpSpPr>
        <a:xfrm>
          <a:off x="0" y="0"/>
          <a:ext cx="0" cy="0"/>
          <a:chOff x="0" y="0"/>
          <a:chExt cx="0" cy="0"/>
        </a:xfrm>
      </p:grpSpPr>
      <p:sp>
        <p:nvSpPr>
          <p:cNvPr id="340" name="Google Shape;340;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26"/>
          <p:cNvGrpSpPr/>
          <p:nvPr/>
        </p:nvGrpSpPr>
        <p:grpSpPr>
          <a:xfrm>
            <a:off x="0" y="381001"/>
            <a:ext cx="1037850" cy="1016287"/>
            <a:chOff x="0" y="381001"/>
            <a:chExt cx="1037850" cy="1016287"/>
          </a:xfrm>
        </p:grpSpPr>
        <p:sp>
          <p:nvSpPr>
            <p:cNvPr id="345" name="Google Shape;345;p2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6"/>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8" name="Google Shape;348;p26"/>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49" name="Google Shape;34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0" name="Shape 350"/>
        <p:cNvGrpSpPr/>
        <p:nvPr/>
      </p:nvGrpSpPr>
      <p:grpSpPr>
        <a:xfrm>
          <a:off x="0" y="0"/>
          <a:ext cx="0" cy="0"/>
          <a:chOff x="0" y="0"/>
          <a:chExt cx="0" cy="0"/>
        </a:xfrm>
      </p:grpSpPr>
      <p:sp>
        <p:nvSpPr>
          <p:cNvPr id="351" name="Google Shape;351;p2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7"/>
          <p:cNvGrpSpPr/>
          <p:nvPr/>
        </p:nvGrpSpPr>
        <p:grpSpPr>
          <a:xfrm>
            <a:off x="4406400" y="0"/>
            <a:ext cx="4737600" cy="5143500"/>
            <a:chOff x="4406400" y="0"/>
            <a:chExt cx="4737600" cy="5143500"/>
          </a:xfrm>
        </p:grpSpPr>
        <p:sp>
          <p:nvSpPr>
            <p:cNvPr id="356" name="Google Shape;356;p27"/>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7"/>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5" name="Google Shape;37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6" name="Shape 376"/>
        <p:cNvGrpSpPr/>
        <p:nvPr/>
      </p:nvGrpSpPr>
      <p:grpSpPr>
        <a:xfrm>
          <a:off x="0" y="0"/>
          <a:ext cx="0" cy="0"/>
          <a:chOff x="0" y="0"/>
          <a:chExt cx="0" cy="0"/>
        </a:xfrm>
      </p:grpSpPr>
      <p:sp>
        <p:nvSpPr>
          <p:cNvPr id="377" name="Google Shape;377;p2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28"/>
          <p:cNvGrpSpPr/>
          <p:nvPr/>
        </p:nvGrpSpPr>
        <p:grpSpPr>
          <a:xfrm>
            <a:off x="0" y="381001"/>
            <a:ext cx="1037850" cy="1016287"/>
            <a:chOff x="0" y="381001"/>
            <a:chExt cx="1037850" cy="1016287"/>
          </a:xfrm>
        </p:grpSpPr>
        <p:sp>
          <p:nvSpPr>
            <p:cNvPr id="382" name="Google Shape;382;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28"/>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85" name="Google Shape;385;p28"/>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386" name="Google Shape;386;p28"/>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7" name="Google Shape;38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8" name="Shape 388"/>
        <p:cNvGrpSpPr/>
        <p:nvPr/>
      </p:nvGrpSpPr>
      <p:grpSpPr>
        <a:xfrm>
          <a:off x="0" y="0"/>
          <a:ext cx="0" cy="0"/>
          <a:chOff x="0" y="0"/>
          <a:chExt cx="0" cy="0"/>
        </a:xfrm>
      </p:grpSpPr>
      <p:grpSp>
        <p:nvGrpSpPr>
          <p:cNvPr id="389" name="Google Shape;389;p29"/>
          <p:cNvGrpSpPr/>
          <p:nvPr/>
        </p:nvGrpSpPr>
        <p:grpSpPr>
          <a:xfrm>
            <a:off x="0" y="4128572"/>
            <a:ext cx="698925" cy="684657"/>
            <a:chOff x="0" y="3785672"/>
            <a:chExt cx="698925" cy="684657"/>
          </a:xfrm>
        </p:grpSpPr>
        <p:sp>
          <p:nvSpPr>
            <p:cNvPr id="390" name="Google Shape;390;p29"/>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9"/>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393" name="Google Shape;39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4" name="Google Shape;394;p2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8" name="Shape 398"/>
        <p:cNvGrpSpPr/>
        <p:nvPr/>
      </p:nvGrpSpPr>
      <p:grpSpPr>
        <a:xfrm>
          <a:off x="0" y="0"/>
          <a:ext cx="0" cy="0"/>
          <a:chOff x="0" y="0"/>
          <a:chExt cx="0" cy="0"/>
        </a:xfrm>
      </p:grpSpPr>
      <p:grpSp>
        <p:nvGrpSpPr>
          <p:cNvPr id="399" name="Google Shape;399;p30"/>
          <p:cNvGrpSpPr/>
          <p:nvPr/>
        </p:nvGrpSpPr>
        <p:grpSpPr>
          <a:xfrm>
            <a:off x="4406400" y="0"/>
            <a:ext cx="4737600" cy="5143065"/>
            <a:chOff x="4406400" y="0"/>
            <a:chExt cx="4737600" cy="5143065"/>
          </a:xfrm>
        </p:grpSpPr>
        <p:sp>
          <p:nvSpPr>
            <p:cNvPr id="400" name="Google Shape;400;p30"/>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30"/>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419" name="Google Shape;419;p30"/>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20" name="Google Shape;42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21" name="Google Shape;421;p3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5" name="Shape 425"/>
        <p:cNvGrpSpPr/>
        <p:nvPr/>
      </p:nvGrpSpPr>
      <p:grpSpPr>
        <a:xfrm>
          <a:off x="0" y="0"/>
          <a:ext cx="0" cy="0"/>
          <a:chOff x="0" y="0"/>
          <a:chExt cx="0" cy="0"/>
        </a:xfrm>
      </p:grpSpPr>
      <p:sp>
        <p:nvSpPr>
          <p:cNvPr id="426" name="Google Shape;42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39" name="Shape 39"/>
        <p:cNvGrpSpPr/>
        <p:nvPr/>
      </p:nvGrpSpPr>
      <p:grpSpPr>
        <a:xfrm>
          <a:off x="0" y="0"/>
          <a:ext cx="0" cy="0"/>
          <a:chOff x="0" y="0"/>
          <a:chExt cx="0" cy="0"/>
        </a:xfrm>
      </p:grpSpPr>
      <p:grpSp>
        <p:nvGrpSpPr>
          <p:cNvPr id="40" name="Google Shape;40;p4"/>
          <p:cNvGrpSpPr/>
          <p:nvPr/>
        </p:nvGrpSpPr>
        <p:grpSpPr>
          <a:xfrm>
            <a:off x="4406400" y="0"/>
            <a:ext cx="4737600" cy="5143065"/>
            <a:chOff x="4406400" y="0"/>
            <a:chExt cx="4737600" cy="5143065"/>
          </a:xfrm>
        </p:grpSpPr>
        <p:sp>
          <p:nvSpPr>
            <p:cNvPr id="41" name="Google Shape;41;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0" name="Google Shape;60;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427" name="Shape 427"/>
        <p:cNvGrpSpPr/>
        <p:nvPr/>
      </p:nvGrpSpPr>
      <p:grpSpPr>
        <a:xfrm>
          <a:off x="0" y="0"/>
          <a:ext cx="0" cy="0"/>
          <a:chOff x="0" y="0"/>
          <a:chExt cx="0" cy="0"/>
        </a:xfrm>
      </p:grpSpPr>
      <p:pic>
        <p:nvPicPr>
          <p:cNvPr descr="offset_comp_343059.jpg" id="428" name="Google Shape;428;p32"/>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429" name="Google Shape;42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0" name="Google Shape;430;p32"/>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431" name="Google Shape;43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32" name="Google Shape;432;p3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2"/>
          <p:cNvGrpSpPr/>
          <p:nvPr/>
        </p:nvGrpSpPr>
        <p:grpSpPr>
          <a:xfrm>
            <a:off x="0" y="381001"/>
            <a:ext cx="1037850" cy="1016287"/>
            <a:chOff x="0" y="381001"/>
            <a:chExt cx="1037850" cy="1016287"/>
          </a:xfrm>
        </p:grpSpPr>
        <p:sp>
          <p:nvSpPr>
            <p:cNvPr id="437" name="Google Shape;437;p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5"/>
          <p:cNvGrpSpPr/>
          <p:nvPr/>
        </p:nvGrpSpPr>
        <p:grpSpPr>
          <a:xfrm>
            <a:off x="0" y="381001"/>
            <a:ext cx="1037850" cy="1016287"/>
            <a:chOff x="0" y="381001"/>
            <a:chExt cx="1037850" cy="1016287"/>
          </a:xfrm>
        </p:grpSpPr>
        <p:sp>
          <p:nvSpPr>
            <p:cNvPr id="67" name="Google Shape;67;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 name="Google Shape;70;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1" name="Google Shape;7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2" name="Shape 72"/>
        <p:cNvGrpSpPr/>
        <p:nvPr/>
      </p:nvGrpSpPr>
      <p:grpSpPr>
        <a:xfrm>
          <a:off x="0" y="0"/>
          <a:ext cx="0" cy="0"/>
          <a:chOff x="0" y="0"/>
          <a:chExt cx="0" cy="0"/>
        </a:xfrm>
      </p:grpSpPr>
      <p:sp>
        <p:nvSpPr>
          <p:cNvPr id="73" name="Google Shape;73;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4" name="Google Shape;74;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76" name="Google Shape;76;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6"/>
          <p:cNvGrpSpPr/>
          <p:nvPr/>
        </p:nvGrpSpPr>
        <p:grpSpPr>
          <a:xfrm>
            <a:off x="0" y="381001"/>
            <a:ext cx="1037850" cy="1016287"/>
            <a:chOff x="0" y="381001"/>
            <a:chExt cx="1037850" cy="1016287"/>
          </a:xfrm>
        </p:grpSpPr>
        <p:sp>
          <p:nvSpPr>
            <p:cNvPr id="81" name="Google Shape;81;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4" name="Google Shape;8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5" name="Shape 85"/>
        <p:cNvGrpSpPr/>
        <p:nvPr/>
      </p:nvGrpSpPr>
      <p:grpSpPr>
        <a:xfrm>
          <a:off x="0" y="0"/>
          <a:ext cx="0" cy="0"/>
          <a:chOff x="0" y="0"/>
          <a:chExt cx="0" cy="0"/>
        </a:xfrm>
      </p:grpSpPr>
      <p:sp>
        <p:nvSpPr>
          <p:cNvPr id="86" name="Google Shape;86;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7"/>
          <p:cNvGrpSpPr/>
          <p:nvPr/>
        </p:nvGrpSpPr>
        <p:grpSpPr>
          <a:xfrm>
            <a:off x="0" y="381001"/>
            <a:ext cx="1037850" cy="1016287"/>
            <a:chOff x="0" y="381001"/>
            <a:chExt cx="1037850" cy="1016287"/>
          </a:xfrm>
        </p:grpSpPr>
        <p:sp>
          <p:nvSpPr>
            <p:cNvPr id="93" name="Google Shape;93;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96" name="Google Shape;9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 name="Shape 98"/>
        <p:cNvGrpSpPr/>
        <p:nvPr/>
      </p:nvGrpSpPr>
      <p:grpSpPr>
        <a:xfrm>
          <a:off x="0" y="0"/>
          <a:ext cx="0" cy="0"/>
          <a:chOff x="0" y="0"/>
          <a:chExt cx="0" cy="0"/>
        </a:xfrm>
      </p:grpSpPr>
      <p:sp>
        <p:nvSpPr>
          <p:cNvPr id="99" name="Google Shape;99;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8"/>
          <p:cNvGrpSpPr/>
          <p:nvPr/>
        </p:nvGrpSpPr>
        <p:grpSpPr>
          <a:xfrm>
            <a:off x="0" y="381001"/>
            <a:ext cx="1037850" cy="1016287"/>
            <a:chOff x="0" y="381001"/>
            <a:chExt cx="1037850" cy="1016287"/>
          </a:xfrm>
        </p:grpSpPr>
        <p:sp>
          <p:nvSpPr>
            <p:cNvPr id="104" name="Google Shape;104;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 name="Google Shape;107;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9" name="Google Shape;10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 name="Shape 110"/>
        <p:cNvGrpSpPr/>
        <p:nvPr/>
      </p:nvGrpSpPr>
      <p:grpSpPr>
        <a:xfrm>
          <a:off x="0" y="0"/>
          <a:ext cx="0" cy="0"/>
          <a:chOff x="0" y="0"/>
          <a:chExt cx="0" cy="0"/>
        </a:xfrm>
      </p:grpSpPr>
      <p:sp>
        <p:nvSpPr>
          <p:cNvPr id="111" name="Google Shape;111;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9"/>
          <p:cNvGrpSpPr/>
          <p:nvPr/>
        </p:nvGrpSpPr>
        <p:grpSpPr>
          <a:xfrm>
            <a:off x="0" y="381001"/>
            <a:ext cx="1037850" cy="1016287"/>
            <a:chOff x="0" y="381001"/>
            <a:chExt cx="1037850" cy="1016287"/>
          </a:xfrm>
        </p:grpSpPr>
        <p:sp>
          <p:nvSpPr>
            <p:cNvPr id="116" name="Google Shape;116;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sp>
        <p:nvSpPr>
          <p:cNvPr id="121" name="Google Shape;121;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0"/>
          <p:cNvGrpSpPr/>
          <p:nvPr/>
        </p:nvGrpSpPr>
        <p:grpSpPr>
          <a:xfrm>
            <a:off x="0" y="381001"/>
            <a:ext cx="1037850" cy="1016287"/>
            <a:chOff x="0" y="381001"/>
            <a:chExt cx="1037850" cy="1016287"/>
          </a:xfrm>
        </p:grpSpPr>
        <p:sp>
          <p:nvSpPr>
            <p:cNvPr id="126" name="Google Shape;126;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9" name="Google Shape;129;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0" name="Google Shape;13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3.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220" name="Shape 220"/>
        <p:cNvGrpSpPr/>
        <p:nvPr/>
      </p:nvGrpSpPr>
      <p:grpSpPr>
        <a:xfrm>
          <a:off x="0" y="0"/>
          <a:ext cx="0" cy="0"/>
          <a:chOff x="0" y="0"/>
          <a:chExt cx="0" cy="0"/>
        </a:xfrm>
      </p:grpSpPr>
      <p:sp>
        <p:nvSpPr>
          <p:cNvPr id="221" name="Google Shape;221;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222" name="Google Shape;222;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223" name="Google Shape;22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54.png"/><Relationship Id="rId5" Type="http://schemas.openxmlformats.org/officeDocument/2006/relationships/image" Target="../media/image24.png"/><Relationship Id="rId6"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55.gif"/><Relationship Id="rId5" Type="http://schemas.openxmlformats.org/officeDocument/2006/relationships/image" Target="../media/image37.png"/><Relationship Id="rId6" Type="http://schemas.openxmlformats.org/officeDocument/2006/relationships/image" Target="../media/image2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gif"/><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8.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42.png"/><Relationship Id="rId7" Type="http://schemas.openxmlformats.org/officeDocument/2006/relationships/image" Target="../media/image40.png"/><Relationship Id="rId8"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47.png"/><Relationship Id="rId5" Type="http://schemas.openxmlformats.org/officeDocument/2006/relationships/image" Target="../media/image50.png"/><Relationship Id="rId6"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9.png"/><Relationship Id="rId6" Type="http://schemas.openxmlformats.org/officeDocument/2006/relationships/image" Target="../media/image20.png"/><Relationship Id="rId7"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gif"/><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9.png"/><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17.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pic>
        <p:nvPicPr>
          <p:cNvPr id="443" name="Google Shape;443;p33"/>
          <p:cNvPicPr preferRelativeResize="0"/>
          <p:nvPr/>
        </p:nvPicPr>
        <p:blipFill>
          <a:blip r:embed="rId4">
            <a:alphaModFix/>
          </a:blip>
          <a:stretch>
            <a:fillRect/>
          </a:stretch>
        </p:blipFill>
        <p:spPr>
          <a:xfrm>
            <a:off x="2" y="0"/>
            <a:ext cx="9409825" cy="5143501"/>
          </a:xfrm>
          <a:prstGeom prst="rect">
            <a:avLst/>
          </a:prstGeom>
          <a:noFill/>
          <a:ln>
            <a:noFill/>
          </a:ln>
        </p:spPr>
      </p:pic>
      <p:sp>
        <p:nvSpPr>
          <p:cNvPr id="444" name="Google Shape;444;p33"/>
          <p:cNvSpPr/>
          <p:nvPr/>
        </p:nvSpPr>
        <p:spPr>
          <a:xfrm>
            <a:off x="7364225" y="3562700"/>
            <a:ext cx="1779600" cy="1580700"/>
          </a:xfrm>
          <a:prstGeom prst="rect">
            <a:avLst/>
          </a:prstGeom>
          <a:solidFill>
            <a:srgbClr val="000000">
              <a:alpha val="67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3527400" y="1586600"/>
            <a:ext cx="3984900" cy="1449300"/>
          </a:xfrm>
          <a:prstGeom prst="rect">
            <a:avLst/>
          </a:prstGeom>
          <a:solidFill>
            <a:srgbClr val="000000">
              <a:alpha val="67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txBox="1"/>
          <p:nvPr>
            <p:ph type="ctrTitle"/>
          </p:nvPr>
        </p:nvSpPr>
        <p:spPr>
          <a:xfrm>
            <a:off x="3527475" y="1586750"/>
            <a:ext cx="3984900" cy="1296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a:t>Wireless LED Bracelet</a:t>
            </a:r>
            <a:endParaRPr/>
          </a:p>
        </p:txBody>
      </p:sp>
      <p:sp>
        <p:nvSpPr>
          <p:cNvPr id="447" name="Google Shape;447;p33"/>
          <p:cNvSpPr txBox="1"/>
          <p:nvPr>
            <p:ph idx="1" type="subTitle"/>
          </p:nvPr>
        </p:nvSpPr>
        <p:spPr>
          <a:xfrm>
            <a:off x="7364225" y="3562700"/>
            <a:ext cx="1581000" cy="14493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GB" sz="1700"/>
              <a:t>Group 4:</a:t>
            </a:r>
            <a:br>
              <a:rPr lang="en-GB" sz="1700"/>
            </a:br>
            <a:r>
              <a:rPr lang="en-GB" sz="1700"/>
              <a:t>Ethan Eger</a:t>
            </a:r>
            <a:br>
              <a:rPr lang="en-GB" sz="1700"/>
            </a:br>
            <a:r>
              <a:rPr lang="en-GB" sz="1700"/>
              <a:t>Carter Laube</a:t>
            </a:r>
            <a:br>
              <a:rPr lang="en-GB" sz="1700"/>
            </a:br>
            <a:r>
              <a:rPr lang="en-GB" sz="1700"/>
              <a:t>Elijah Madsen</a:t>
            </a:r>
            <a:br>
              <a:rPr lang="en-GB" sz="1700"/>
            </a:br>
            <a:r>
              <a:rPr lang="en-GB" sz="1700"/>
              <a:t>Hunter Whyte</a:t>
            </a:r>
            <a:br>
              <a:rPr lang="en-GB" sz="1700"/>
            </a:br>
            <a:endParaRPr sz="1700"/>
          </a:p>
        </p:txBody>
      </p:sp>
      <p:pic>
        <p:nvPicPr>
          <p:cNvPr id="448" name="Google Shape;448;p33"/>
          <p:cNvPicPr preferRelativeResize="0"/>
          <p:nvPr/>
        </p:nvPicPr>
        <p:blipFill>
          <a:blip r:embed="rId5">
            <a:alphaModFix/>
          </a:blip>
          <a:stretch>
            <a:fillRect/>
          </a:stretch>
        </p:blipFill>
        <p:spPr>
          <a:xfrm rot="1373891">
            <a:off x="530073" y="2587138"/>
            <a:ext cx="2009951" cy="1508079"/>
          </a:xfrm>
          <a:prstGeom prst="rect">
            <a:avLst/>
          </a:prstGeom>
          <a:noFill/>
          <a:ln>
            <a:noFill/>
          </a:ln>
          <a:effectLst>
            <a:outerShdw blurRad="1000125" rotWithShape="0" algn="bl" dist="19050">
              <a:srgbClr val="FF00FF">
                <a:alpha val="86000"/>
              </a:srgbClr>
            </a:outerShdw>
          </a:effectLst>
        </p:spPr>
      </p:pic>
      <p:pic>
        <p:nvPicPr>
          <p:cNvPr id="449" name="Google Shape;449;p33"/>
          <p:cNvPicPr preferRelativeResize="0"/>
          <p:nvPr/>
        </p:nvPicPr>
        <p:blipFill>
          <a:blip r:embed="rId6">
            <a:alphaModFix/>
          </a:blip>
          <a:stretch>
            <a:fillRect/>
          </a:stretch>
        </p:blipFill>
        <p:spPr>
          <a:xfrm>
            <a:off x="142750" y="40575"/>
            <a:ext cx="2784601" cy="2784601"/>
          </a:xfrm>
          <a:prstGeom prst="rect">
            <a:avLst/>
          </a:prstGeom>
          <a:noFill/>
          <a:ln>
            <a:noFill/>
          </a:ln>
          <a:effectLst>
            <a:outerShdw blurRad="628650" rotWithShape="0" algn="bl" dir="5400000" dist="19050">
              <a:srgbClr val="E07CC5">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42"/>
          <p:cNvPicPr preferRelativeResize="0"/>
          <p:nvPr/>
        </p:nvPicPr>
        <p:blipFill>
          <a:blip r:embed="rId3">
            <a:alphaModFix/>
          </a:blip>
          <a:stretch>
            <a:fillRect/>
          </a:stretch>
        </p:blipFill>
        <p:spPr>
          <a:xfrm>
            <a:off x="4713303" y="3309075"/>
            <a:ext cx="2140232" cy="1606276"/>
          </a:xfrm>
          <a:prstGeom prst="rect">
            <a:avLst/>
          </a:prstGeom>
          <a:noFill/>
          <a:ln cap="flat" cmpd="sng" w="38100">
            <a:solidFill>
              <a:schemeClr val="dk2"/>
            </a:solidFill>
            <a:prstDash val="solid"/>
            <a:round/>
            <a:headEnd len="sm" w="sm" type="none"/>
            <a:tailEnd len="sm" w="sm" type="none"/>
          </a:ln>
        </p:spPr>
      </p:pic>
      <p:sp>
        <p:nvSpPr>
          <p:cNvPr id="585" name="Google Shape;58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86" name="Google Shape;586;p42"/>
          <p:cNvSpPr txBox="1"/>
          <p:nvPr>
            <p:ph idx="4294967295" type="title"/>
          </p:nvPr>
        </p:nvSpPr>
        <p:spPr>
          <a:xfrm>
            <a:off x="0" y="93400"/>
            <a:ext cx="38700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RGB LEDs: WS2812B</a:t>
            </a:r>
            <a:endParaRPr/>
          </a:p>
          <a:p>
            <a:pPr indent="0" lvl="0" marL="0" rtl="0" algn="l">
              <a:spcBef>
                <a:spcPts val="0"/>
              </a:spcBef>
              <a:spcAft>
                <a:spcPts val="0"/>
              </a:spcAft>
              <a:buNone/>
            </a:pPr>
            <a:r>
              <a:t/>
            </a:r>
            <a:endParaRPr/>
          </a:p>
        </p:txBody>
      </p:sp>
      <p:sp>
        <p:nvSpPr>
          <p:cNvPr id="587" name="Google Shape;587;p42"/>
          <p:cNvSpPr txBox="1"/>
          <p:nvPr/>
        </p:nvSpPr>
        <p:spPr>
          <a:xfrm>
            <a:off x="-133950" y="684838"/>
            <a:ext cx="5261100" cy="1954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3x SMD 5050 RGB LEDs with integrated drivers</a:t>
            </a:r>
            <a:endParaRPr sz="1600">
              <a:solidFill>
                <a:schemeClr val="lt1"/>
              </a:solidFill>
              <a:latin typeface="Lato"/>
              <a:ea typeface="Lato"/>
              <a:cs typeface="Lato"/>
              <a:sym typeface="Lato"/>
            </a:endParaRPr>
          </a:p>
          <a:p>
            <a:pPr indent="-330200" lvl="0" marL="457200" rtl="0" algn="l">
              <a:spcBef>
                <a:spcPts val="1000"/>
              </a:spcBef>
              <a:spcAft>
                <a:spcPts val="0"/>
              </a:spcAft>
              <a:buClr>
                <a:schemeClr val="lt1"/>
              </a:buClr>
              <a:buSzPts val="1600"/>
              <a:buFont typeface="Lato"/>
              <a:buChar char="●"/>
            </a:pPr>
            <a:r>
              <a:rPr lang="en-GB" sz="1600">
                <a:solidFill>
                  <a:schemeClr val="lt1"/>
                </a:solidFill>
                <a:latin typeface="Lato"/>
                <a:ea typeface="Lato"/>
                <a:cs typeface="Lato"/>
                <a:sym typeface="Lato"/>
              </a:rPr>
              <a:t>Individually controllable by main SoC</a:t>
            </a:r>
            <a:endParaRPr sz="1600">
              <a:solidFill>
                <a:schemeClr val="lt1"/>
              </a:solidFill>
              <a:latin typeface="Lato"/>
              <a:ea typeface="Lato"/>
              <a:cs typeface="Lato"/>
              <a:sym typeface="Lato"/>
            </a:endParaRPr>
          </a:p>
          <a:p>
            <a:pPr indent="0" lvl="0" marL="0" rtl="0" algn="l">
              <a:spcBef>
                <a:spcPts val="1000"/>
              </a:spcBef>
              <a:spcAft>
                <a:spcPts val="0"/>
              </a:spcAft>
              <a:buNone/>
            </a:pPr>
            <a:r>
              <a:t/>
            </a:r>
            <a:endParaRPr sz="1600">
              <a:solidFill>
                <a:schemeClr val="lt1"/>
              </a:solidFill>
              <a:latin typeface="Lato"/>
              <a:ea typeface="Lato"/>
              <a:cs typeface="Lato"/>
              <a:sym typeface="Lato"/>
            </a:endParaRPr>
          </a:p>
          <a:p>
            <a:pPr indent="0" lvl="0" marL="0" rtl="0" algn="l">
              <a:spcBef>
                <a:spcPts val="100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588" name="Google Shape;588;p42" title="Chart"/>
          <p:cNvPicPr preferRelativeResize="0"/>
          <p:nvPr/>
        </p:nvPicPr>
        <p:blipFill>
          <a:blip r:embed="rId4">
            <a:alphaModFix/>
          </a:blip>
          <a:stretch>
            <a:fillRect/>
          </a:stretch>
        </p:blipFill>
        <p:spPr>
          <a:xfrm>
            <a:off x="4829050" y="285750"/>
            <a:ext cx="4192101" cy="2592099"/>
          </a:xfrm>
          <a:prstGeom prst="rect">
            <a:avLst/>
          </a:prstGeom>
          <a:noFill/>
          <a:ln cap="flat" cmpd="sng" w="38100">
            <a:solidFill>
              <a:schemeClr val="dk2"/>
            </a:solidFill>
            <a:prstDash val="solid"/>
            <a:round/>
            <a:headEnd len="sm" w="sm" type="none"/>
            <a:tailEnd len="sm" w="sm" type="none"/>
          </a:ln>
        </p:spPr>
      </p:pic>
      <p:pic>
        <p:nvPicPr>
          <p:cNvPr id="589" name="Google Shape;589;p42"/>
          <p:cNvPicPr preferRelativeResize="0"/>
          <p:nvPr/>
        </p:nvPicPr>
        <p:blipFill>
          <a:blip r:embed="rId5">
            <a:alphaModFix/>
          </a:blip>
          <a:stretch>
            <a:fillRect/>
          </a:stretch>
        </p:blipFill>
        <p:spPr>
          <a:xfrm>
            <a:off x="468875" y="1550300"/>
            <a:ext cx="2932274" cy="3506524"/>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95" name="Google Shape;595;p43"/>
          <p:cNvSpPr txBox="1"/>
          <p:nvPr>
            <p:ph idx="4294967295" type="title"/>
          </p:nvPr>
        </p:nvSpPr>
        <p:spPr>
          <a:xfrm>
            <a:off x="30450" y="62275"/>
            <a:ext cx="78906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Bracelet </a:t>
            </a:r>
            <a:r>
              <a:rPr lang="en-GB"/>
              <a:t>SoC</a:t>
            </a:r>
            <a:endParaRPr/>
          </a:p>
        </p:txBody>
      </p:sp>
      <p:sp>
        <p:nvSpPr>
          <p:cNvPr id="596" name="Google Shape;596;p43"/>
          <p:cNvSpPr txBox="1"/>
          <p:nvPr/>
        </p:nvSpPr>
        <p:spPr>
          <a:xfrm>
            <a:off x="495850" y="662275"/>
            <a:ext cx="6573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latin typeface="Lato"/>
                <a:ea typeface="Lato"/>
                <a:cs typeface="Lato"/>
                <a:sym typeface="Lato"/>
              </a:rPr>
              <a:t>nRF52832</a:t>
            </a:r>
            <a:r>
              <a:rPr lang="en-GB" sz="1800">
                <a:solidFill>
                  <a:schemeClr val="lt1"/>
                </a:solidFill>
                <a:latin typeface="Lato"/>
                <a:ea typeface="Lato"/>
                <a:cs typeface="Lato"/>
                <a:sym typeface="Lato"/>
              </a:rPr>
              <a:t> selected for prototype</a:t>
            </a:r>
            <a:endParaRPr sz="1800">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Supports ANT, NFC, and BLE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Module format available from multiple vendors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graphicFrame>
        <p:nvGraphicFramePr>
          <p:cNvPr id="597" name="Google Shape;597;p43"/>
          <p:cNvGraphicFramePr/>
          <p:nvPr/>
        </p:nvGraphicFramePr>
        <p:xfrm>
          <a:off x="549275" y="1914200"/>
          <a:ext cx="3000000" cy="3000000"/>
        </p:xfrm>
        <a:graphic>
          <a:graphicData uri="http://schemas.openxmlformats.org/drawingml/2006/table">
            <a:tbl>
              <a:tblPr>
                <a:noFill/>
                <a:tableStyleId>{47AA4D5F-159C-457E-9C81-C503859410F4}</a:tableStyleId>
              </a:tblPr>
              <a:tblGrid>
                <a:gridCol w="2242500"/>
                <a:gridCol w="2242500"/>
              </a:tblGrid>
              <a:tr h="413725">
                <a:tc>
                  <a:txBody>
                    <a:bodyPr/>
                    <a:lstStyle/>
                    <a:p>
                      <a:pPr indent="0" lvl="0" marL="0" rtl="0" algn="l">
                        <a:spcBef>
                          <a:spcPts val="0"/>
                        </a:spcBef>
                        <a:spcAft>
                          <a:spcPts val="0"/>
                        </a:spcAft>
                        <a:buNone/>
                      </a:pPr>
                      <a:r>
                        <a:rPr b="1" lang="en-GB">
                          <a:solidFill>
                            <a:srgbClr val="FFFFFF"/>
                          </a:solidFill>
                        </a:rPr>
                        <a:t>Subsystem</a:t>
                      </a:r>
                      <a:endParaRPr b="1">
                        <a:solidFill>
                          <a:srgbClr val="FFFFFF"/>
                        </a:solidFill>
                      </a:endParaRPr>
                    </a:p>
                  </a:txBody>
                  <a:tcPr marT="91425" marB="91425" marR="91425" marL="91425">
                    <a:solidFill>
                      <a:srgbClr val="55688B">
                        <a:alpha val="35980"/>
                      </a:srgbClr>
                    </a:solidFill>
                  </a:tcPr>
                </a:tc>
                <a:tc>
                  <a:txBody>
                    <a:bodyPr/>
                    <a:lstStyle/>
                    <a:p>
                      <a:pPr indent="0" lvl="0" marL="0" rtl="0" algn="l">
                        <a:spcBef>
                          <a:spcPts val="0"/>
                        </a:spcBef>
                        <a:spcAft>
                          <a:spcPts val="0"/>
                        </a:spcAft>
                        <a:buNone/>
                      </a:pPr>
                      <a:r>
                        <a:rPr b="1" lang="en-GB">
                          <a:solidFill>
                            <a:srgbClr val="FFFFFF"/>
                          </a:solidFill>
                        </a:rPr>
                        <a:t>Connection</a:t>
                      </a:r>
                      <a:endParaRPr b="1">
                        <a:solidFill>
                          <a:srgbClr val="FFFFFF"/>
                        </a:solidFill>
                      </a:endParaRPr>
                    </a:p>
                  </a:txBody>
                  <a:tcPr marT="91425" marB="91425" marR="91425" marL="91425">
                    <a:solidFill>
                      <a:srgbClr val="55688B">
                        <a:alpha val="35980"/>
                      </a:srgbClr>
                    </a:solidFill>
                  </a:tcPr>
                </a:tc>
              </a:tr>
              <a:tr h="396200">
                <a:tc>
                  <a:txBody>
                    <a:bodyPr/>
                    <a:lstStyle/>
                    <a:p>
                      <a:pPr indent="0" lvl="0" marL="0" rtl="0" algn="l">
                        <a:spcBef>
                          <a:spcPts val="0"/>
                        </a:spcBef>
                        <a:spcAft>
                          <a:spcPts val="0"/>
                        </a:spcAft>
                        <a:buNone/>
                      </a:pPr>
                      <a:r>
                        <a:rPr lang="en-GB">
                          <a:solidFill>
                            <a:srgbClr val="FFFFFF"/>
                          </a:solidFill>
                        </a:rPr>
                        <a:t>Smartphone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BLE</a:t>
                      </a:r>
                      <a:endParaRPr>
                        <a:solidFill>
                          <a:srgbClr val="FFFFFF"/>
                        </a:solidFill>
                      </a:endParaRPr>
                    </a:p>
                  </a:txBody>
                  <a:tcPr marT="91425" marB="91425" marR="91425" marL="91425"/>
                </a:tc>
              </a:tr>
              <a:tr h="396200">
                <a:tc>
                  <a:txBody>
                    <a:bodyPr/>
                    <a:lstStyle/>
                    <a:p>
                      <a:pPr indent="0" lvl="0" marL="0" rtl="0" algn="l">
                        <a:spcBef>
                          <a:spcPts val="0"/>
                        </a:spcBef>
                        <a:spcAft>
                          <a:spcPts val="0"/>
                        </a:spcAft>
                        <a:buNone/>
                      </a:pPr>
                      <a:r>
                        <a:rPr lang="en-GB">
                          <a:solidFill>
                            <a:srgbClr val="FFFFFF"/>
                          </a:solidFill>
                        </a:rPr>
                        <a:t>Central controller</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ANT</a:t>
                      </a:r>
                      <a:endParaRPr>
                        <a:solidFill>
                          <a:srgbClr val="FFFFFF"/>
                        </a:solidFill>
                      </a:endParaRPr>
                    </a:p>
                  </a:txBody>
                  <a:tcPr marT="91425" marB="91425" marR="91425" marL="91425"/>
                </a:tc>
              </a:tr>
              <a:tr h="442875">
                <a:tc>
                  <a:txBody>
                    <a:bodyPr/>
                    <a:lstStyle/>
                    <a:p>
                      <a:pPr indent="0" lvl="0" marL="0" rtl="0" algn="l">
                        <a:spcBef>
                          <a:spcPts val="0"/>
                        </a:spcBef>
                        <a:spcAft>
                          <a:spcPts val="0"/>
                        </a:spcAft>
                        <a:buNone/>
                      </a:pPr>
                      <a:r>
                        <a:rPr lang="en-GB">
                          <a:solidFill>
                            <a:schemeClr val="lt1"/>
                          </a:solidFill>
                        </a:rPr>
                        <a:t>Power supply</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3.3V LDO</a:t>
                      </a:r>
                      <a:endParaRPr>
                        <a:solidFill>
                          <a:srgbClr val="FFFFFF"/>
                        </a:solidFill>
                      </a:endParaRPr>
                    </a:p>
                  </a:txBody>
                  <a:tcPr marT="91425" marB="91425" marR="91425" marL="91425"/>
                </a:tc>
              </a:tr>
              <a:tr h="396200">
                <a:tc>
                  <a:txBody>
                    <a:bodyPr/>
                    <a:lstStyle/>
                    <a:p>
                      <a:pPr indent="0" lvl="0" marL="0" rtl="0" algn="l">
                        <a:spcBef>
                          <a:spcPts val="0"/>
                        </a:spcBef>
                        <a:spcAft>
                          <a:spcPts val="0"/>
                        </a:spcAft>
                        <a:buNone/>
                      </a:pPr>
                      <a:r>
                        <a:rPr lang="en-GB">
                          <a:solidFill>
                            <a:srgbClr val="FFFFFF"/>
                          </a:solidFill>
                        </a:rPr>
                        <a:t>Accelerometer</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I2C</a:t>
                      </a:r>
                      <a:endParaRPr>
                        <a:solidFill>
                          <a:srgbClr val="FFFFFF"/>
                        </a:solidFill>
                      </a:endParaRPr>
                    </a:p>
                  </a:txBody>
                  <a:tcPr marT="91425" marB="91425" marR="91425" marL="91425"/>
                </a:tc>
              </a:tr>
              <a:tr h="396200">
                <a:tc>
                  <a:txBody>
                    <a:bodyPr/>
                    <a:lstStyle/>
                    <a:p>
                      <a:pPr indent="0" lvl="0" marL="0" rtl="0" algn="l">
                        <a:spcBef>
                          <a:spcPts val="0"/>
                        </a:spcBef>
                        <a:spcAft>
                          <a:spcPts val="0"/>
                        </a:spcAft>
                        <a:buNone/>
                      </a:pPr>
                      <a:r>
                        <a:rPr lang="en-GB">
                          <a:solidFill>
                            <a:srgbClr val="FFFFFF"/>
                          </a:solidFill>
                        </a:rPr>
                        <a:t>Physical button</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GPIO</a:t>
                      </a:r>
                      <a:endParaRPr>
                        <a:solidFill>
                          <a:srgbClr val="FFFFFF"/>
                        </a:solidFill>
                      </a:endParaRPr>
                    </a:p>
                  </a:txBody>
                  <a:tcPr marT="91425" marB="91425" marR="91425" marL="91425"/>
                </a:tc>
              </a:tr>
              <a:tr h="396200">
                <a:tc>
                  <a:txBody>
                    <a:bodyPr/>
                    <a:lstStyle/>
                    <a:p>
                      <a:pPr indent="0" lvl="0" marL="0" rtl="0" algn="l">
                        <a:spcBef>
                          <a:spcPts val="0"/>
                        </a:spcBef>
                        <a:spcAft>
                          <a:spcPts val="0"/>
                        </a:spcAft>
                        <a:buNone/>
                      </a:pPr>
                      <a:r>
                        <a:rPr lang="en-GB">
                          <a:solidFill>
                            <a:schemeClr val="lt1"/>
                          </a:solidFill>
                        </a:rPr>
                        <a:t>RGB LEDs</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custom</a:t>
                      </a:r>
                      <a:r>
                        <a:rPr lang="en-GB">
                          <a:solidFill>
                            <a:schemeClr val="lt1"/>
                          </a:solidFill>
                        </a:rPr>
                        <a:t> async protocol</a:t>
                      </a:r>
                      <a:endParaRPr>
                        <a:solidFill>
                          <a:srgbClr val="FFFFFF"/>
                        </a:solidFill>
                      </a:endParaRPr>
                    </a:p>
                  </a:txBody>
                  <a:tcPr marT="91425" marB="91425" marR="91425" marL="91425"/>
                </a:tc>
              </a:tr>
            </a:tbl>
          </a:graphicData>
        </a:graphic>
      </p:graphicFrame>
      <p:pic>
        <p:nvPicPr>
          <p:cNvPr id="598" name="Google Shape;598;p43"/>
          <p:cNvPicPr preferRelativeResize="0"/>
          <p:nvPr/>
        </p:nvPicPr>
        <p:blipFill>
          <a:blip r:embed="rId3">
            <a:alphaModFix/>
          </a:blip>
          <a:stretch>
            <a:fillRect/>
          </a:stretch>
        </p:blipFill>
        <p:spPr>
          <a:xfrm rot="1361835">
            <a:off x="5598209" y="1469383"/>
            <a:ext cx="2958632" cy="2204734"/>
          </a:xfrm>
          <a:prstGeom prst="rect">
            <a:avLst/>
          </a:prstGeom>
          <a:noFill/>
          <a:ln>
            <a:noFill/>
          </a:ln>
          <a:effectLst>
            <a:outerShdw blurRad="300038" rotWithShape="0" algn="bl" dir="5400000" dist="57150">
              <a:srgbClr val="0BCFF3">
                <a:alpha val="45000"/>
              </a:srgbClr>
            </a:outerShdw>
          </a:effectLst>
        </p:spPr>
      </p:pic>
      <p:sp>
        <p:nvSpPr>
          <p:cNvPr id="599" name="Google Shape;599;p43"/>
          <p:cNvSpPr/>
          <p:nvPr/>
        </p:nvSpPr>
        <p:spPr>
          <a:xfrm>
            <a:off x="6587249" y="1528663"/>
            <a:ext cx="1237500" cy="1184700"/>
          </a:xfrm>
          <a:prstGeom prst="ellipse">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4"/>
          <p:cNvSpPr/>
          <p:nvPr/>
        </p:nvSpPr>
        <p:spPr>
          <a:xfrm>
            <a:off x="1474350" y="3780200"/>
            <a:ext cx="1975500" cy="1281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06" name="Google Shape;606;p44"/>
          <p:cNvSpPr txBox="1"/>
          <p:nvPr/>
        </p:nvSpPr>
        <p:spPr>
          <a:xfrm>
            <a:off x="90450" y="99650"/>
            <a:ext cx="4863300" cy="2216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b="1" lang="en-GB" sz="2000">
                <a:solidFill>
                  <a:schemeClr val="lt1"/>
                </a:solidFill>
                <a:latin typeface="Lato"/>
                <a:ea typeface="Lato"/>
                <a:cs typeface="Lato"/>
                <a:sym typeface="Lato"/>
              </a:rPr>
              <a:t>Button</a:t>
            </a:r>
            <a:r>
              <a:rPr lang="en-GB" sz="1600">
                <a:solidFill>
                  <a:schemeClr val="lt1"/>
                </a:solidFill>
                <a:latin typeface="Lato"/>
                <a:ea typeface="Lato"/>
                <a:cs typeface="Lato"/>
                <a:sym typeface="Lato"/>
              </a:rPr>
              <a:t> for manually cycling through preset modes when not connected to central controller or phone</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on/off switch</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p:txBody>
      </p:sp>
      <p:sp>
        <p:nvSpPr>
          <p:cNvPr id="607" name="Google Shape;607;p44"/>
          <p:cNvSpPr txBox="1"/>
          <p:nvPr/>
        </p:nvSpPr>
        <p:spPr>
          <a:xfrm>
            <a:off x="30450" y="2764050"/>
            <a:ext cx="4983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Lato"/>
                <a:ea typeface="Lato"/>
                <a:cs typeface="Lato"/>
                <a:sym typeface="Lato"/>
              </a:rPr>
              <a:t>Accelerometer </a:t>
            </a:r>
            <a:r>
              <a:rPr lang="en-GB" sz="1600">
                <a:solidFill>
                  <a:schemeClr val="lt1"/>
                </a:solidFill>
                <a:latin typeface="Lato"/>
                <a:ea typeface="Lato"/>
                <a:cs typeface="Lato"/>
                <a:sym typeface="Lato"/>
              </a:rPr>
              <a:t>for lighting effects based on bracelet motion (detects claps, hand waving)</a:t>
            </a:r>
            <a:endParaRPr sz="1600">
              <a:solidFill>
                <a:schemeClr val="lt1"/>
              </a:solidFill>
              <a:latin typeface="Lato"/>
              <a:ea typeface="Lato"/>
              <a:cs typeface="Lato"/>
              <a:sym typeface="Lato"/>
            </a:endParaRPr>
          </a:p>
          <a:p>
            <a:pPr indent="0" lvl="0" marL="91440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608" name="Google Shape;608;p44"/>
          <p:cNvPicPr preferRelativeResize="0"/>
          <p:nvPr/>
        </p:nvPicPr>
        <p:blipFill>
          <a:blip r:embed="rId3">
            <a:alphaModFix/>
          </a:blip>
          <a:stretch>
            <a:fillRect/>
          </a:stretch>
        </p:blipFill>
        <p:spPr>
          <a:xfrm>
            <a:off x="1508825" y="3826275"/>
            <a:ext cx="1906550" cy="1189450"/>
          </a:xfrm>
          <a:prstGeom prst="rect">
            <a:avLst/>
          </a:prstGeom>
          <a:noFill/>
          <a:ln cap="flat" cmpd="sng" w="38100">
            <a:solidFill>
              <a:schemeClr val="dk2"/>
            </a:solidFill>
            <a:prstDash val="solid"/>
            <a:round/>
            <a:headEnd len="sm" w="sm" type="none"/>
            <a:tailEnd len="sm" w="sm" type="none"/>
          </a:ln>
        </p:spPr>
      </p:pic>
      <p:pic>
        <p:nvPicPr>
          <p:cNvPr id="609" name="Google Shape;609;p44"/>
          <p:cNvPicPr preferRelativeResize="0"/>
          <p:nvPr/>
        </p:nvPicPr>
        <p:blipFill rotWithShape="1">
          <a:blip r:embed="rId4">
            <a:alphaModFix/>
          </a:blip>
          <a:srcRect b="9821" l="0" r="0" t="8123"/>
          <a:stretch/>
        </p:blipFill>
        <p:spPr>
          <a:xfrm>
            <a:off x="5752200" y="99650"/>
            <a:ext cx="2368625" cy="2316097"/>
          </a:xfrm>
          <a:prstGeom prst="rect">
            <a:avLst/>
          </a:prstGeom>
          <a:noFill/>
          <a:ln cap="flat" cmpd="sng" w="38100">
            <a:solidFill>
              <a:schemeClr val="lt1"/>
            </a:solidFill>
            <a:prstDash val="solid"/>
            <a:round/>
            <a:headEnd len="sm" w="sm" type="none"/>
            <a:tailEnd len="sm" w="sm" type="none"/>
          </a:ln>
        </p:spPr>
      </p:pic>
      <p:cxnSp>
        <p:nvCxnSpPr>
          <p:cNvPr id="610" name="Google Shape;610;p44"/>
          <p:cNvCxnSpPr/>
          <p:nvPr/>
        </p:nvCxnSpPr>
        <p:spPr>
          <a:xfrm rot="10800000">
            <a:off x="7525" y="2574725"/>
            <a:ext cx="9150900" cy="12000"/>
          </a:xfrm>
          <a:prstGeom prst="straightConnector1">
            <a:avLst/>
          </a:prstGeom>
          <a:noFill/>
          <a:ln cap="flat" cmpd="sng" w="76200">
            <a:solidFill>
              <a:srgbClr val="8E7CC3"/>
            </a:solidFill>
            <a:prstDash val="solid"/>
            <a:round/>
            <a:headEnd len="med" w="med" type="none"/>
            <a:tailEnd len="med" w="med" type="none"/>
          </a:ln>
        </p:spPr>
      </p:cxnSp>
      <p:pic>
        <p:nvPicPr>
          <p:cNvPr id="611" name="Google Shape;611;p44"/>
          <p:cNvPicPr preferRelativeResize="0"/>
          <p:nvPr/>
        </p:nvPicPr>
        <p:blipFill>
          <a:blip r:embed="rId5">
            <a:alphaModFix/>
          </a:blip>
          <a:stretch>
            <a:fillRect/>
          </a:stretch>
        </p:blipFill>
        <p:spPr>
          <a:xfrm rot="1320018">
            <a:off x="2278427" y="1083545"/>
            <a:ext cx="1788545" cy="1301056"/>
          </a:xfrm>
          <a:prstGeom prst="rect">
            <a:avLst/>
          </a:prstGeom>
          <a:noFill/>
          <a:ln>
            <a:noFill/>
          </a:ln>
        </p:spPr>
      </p:pic>
      <p:sp>
        <p:nvSpPr>
          <p:cNvPr id="612" name="Google Shape;612;p44"/>
          <p:cNvSpPr/>
          <p:nvPr/>
        </p:nvSpPr>
        <p:spPr>
          <a:xfrm>
            <a:off x="2958810" y="1945615"/>
            <a:ext cx="427800" cy="378300"/>
          </a:xfrm>
          <a:prstGeom prst="ellipse">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 name="Google Shape;613;p44"/>
          <p:cNvPicPr preferRelativeResize="0"/>
          <p:nvPr/>
        </p:nvPicPr>
        <p:blipFill>
          <a:blip r:embed="rId6">
            <a:alphaModFix/>
          </a:blip>
          <a:stretch>
            <a:fillRect/>
          </a:stretch>
        </p:blipFill>
        <p:spPr>
          <a:xfrm>
            <a:off x="5752188" y="2745700"/>
            <a:ext cx="2368625" cy="2316100"/>
          </a:xfrm>
          <a:prstGeom prst="rect">
            <a:avLst/>
          </a:prstGeom>
          <a:noFill/>
          <a:ln cap="flat" cmpd="sng" w="38100">
            <a:solidFill>
              <a:schemeClr val="lt1"/>
            </a:solidFill>
            <a:prstDash val="solid"/>
            <a:round/>
            <a:headEnd len="sm" w="sm" type="none"/>
            <a:tailEnd len="sm" w="sm" type="none"/>
          </a:ln>
        </p:spPr>
      </p:pic>
      <p:sp>
        <p:nvSpPr>
          <p:cNvPr id="614" name="Google Shape;614;p44"/>
          <p:cNvSpPr/>
          <p:nvPr/>
        </p:nvSpPr>
        <p:spPr>
          <a:xfrm>
            <a:off x="2460560" y="1731890"/>
            <a:ext cx="427800" cy="378300"/>
          </a:xfrm>
          <a:prstGeom prst="ellipse">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1265075" y="1506425"/>
            <a:ext cx="1123575" cy="532275"/>
          </a:xfrm>
          <a:custGeom>
            <a:rect b="b" l="l" r="r" t="t"/>
            <a:pathLst>
              <a:path extrusionOk="0" h="21291" w="44943">
                <a:moveTo>
                  <a:pt x="0" y="0"/>
                </a:moveTo>
                <a:cubicBezTo>
                  <a:pt x="1054" y="2053"/>
                  <a:pt x="3495" y="8878"/>
                  <a:pt x="6325" y="12318"/>
                </a:cubicBezTo>
                <a:cubicBezTo>
                  <a:pt x="9155" y="15758"/>
                  <a:pt x="10542" y="19254"/>
                  <a:pt x="16978" y="20641"/>
                </a:cubicBezTo>
                <a:cubicBezTo>
                  <a:pt x="23414" y="22028"/>
                  <a:pt x="40282" y="20641"/>
                  <a:pt x="44943" y="20641"/>
                </a:cubicBezTo>
              </a:path>
            </a:pathLst>
          </a:custGeom>
          <a:noFill/>
          <a:ln cap="flat" cmpd="sng" w="9525">
            <a:solidFill>
              <a:schemeClr val="dk2"/>
            </a:solidFill>
            <a:prstDash val="solid"/>
            <a:round/>
            <a:headEnd len="med" w="med" type="none"/>
            <a:tailEnd len="med" w="med" type="stealth"/>
          </a:ln>
        </p:spPr>
      </p:sp>
      <p:sp>
        <p:nvSpPr>
          <p:cNvPr id="616" name="Google Shape;616;p44"/>
          <p:cNvSpPr/>
          <p:nvPr/>
        </p:nvSpPr>
        <p:spPr>
          <a:xfrm>
            <a:off x="3386600" y="803975"/>
            <a:ext cx="835400" cy="1519425"/>
          </a:xfrm>
          <a:custGeom>
            <a:rect b="b" l="l" r="r" t="t"/>
            <a:pathLst>
              <a:path extrusionOk="0" h="60777" w="33416">
                <a:moveTo>
                  <a:pt x="17978" y="0"/>
                </a:moveTo>
                <a:cubicBezTo>
                  <a:pt x="19421" y="1498"/>
                  <a:pt x="24081" y="2496"/>
                  <a:pt x="26633" y="8988"/>
                </a:cubicBezTo>
                <a:cubicBezTo>
                  <a:pt x="29185" y="15480"/>
                  <a:pt x="33790" y="30628"/>
                  <a:pt x="33291" y="38951"/>
                </a:cubicBezTo>
                <a:cubicBezTo>
                  <a:pt x="32792" y="47274"/>
                  <a:pt x="29186" y="55430"/>
                  <a:pt x="23637" y="58925"/>
                </a:cubicBezTo>
                <a:cubicBezTo>
                  <a:pt x="18089" y="62421"/>
                  <a:pt x="3940" y="59758"/>
                  <a:pt x="0" y="59924"/>
                </a:cubicBezTo>
              </a:path>
            </a:pathLst>
          </a:custGeom>
          <a:noFill/>
          <a:ln cap="flat" cmpd="sng" w="9525">
            <a:solidFill>
              <a:schemeClr val="dk2"/>
            </a:solidFill>
            <a:prstDash val="solid"/>
            <a:round/>
            <a:headEnd len="med" w="med" type="none"/>
            <a:tailEnd len="med" w="med" type="stealth"/>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22" name="Google Shape;622;p45"/>
          <p:cNvSpPr txBox="1"/>
          <p:nvPr>
            <p:ph idx="4294967295" type="title"/>
          </p:nvPr>
        </p:nvSpPr>
        <p:spPr>
          <a:xfrm>
            <a:off x="30450" y="99650"/>
            <a:ext cx="78906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Power</a:t>
            </a:r>
            <a:endParaRPr/>
          </a:p>
        </p:txBody>
      </p:sp>
      <p:pic>
        <p:nvPicPr>
          <p:cNvPr id="623" name="Google Shape;623;p45"/>
          <p:cNvPicPr preferRelativeResize="0"/>
          <p:nvPr/>
        </p:nvPicPr>
        <p:blipFill>
          <a:blip r:embed="rId3">
            <a:alphaModFix/>
          </a:blip>
          <a:stretch>
            <a:fillRect/>
          </a:stretch>
        </p:blipFill>
        <p:spPr>
          <a:xfrm rot="-3626444">
            <a:off x="6551475" y="111677"/>
            <a:ext cx="2410999" cy="2410999"/>
          </a:xfrm>
          <a:prstGeom prst="rect">
            <a:avLst/>
          </a:prstGeom>
          <a:noFill/>
          <a:ln>
            <a:noFill/>
          </a:ln>
        </p:spPr>
      </p:pic>
      <p:pic>
        <p:nvPicPr>
          <p:cNvPr id="624" name="Google Shape;624;p45"/>
          <p:cNvPicPr preferRelativeResize="0"/>
          <p:nvPr/>
        </p:nvPicPr>
        <p:blipFill>
          <a:blip r:embed="rId4">
            <a:alphaModFix/>
          </a:blip>
          <a:stretch>
            <a:fillRect/>
          </a:stretch>
        </p:blipFill>
        <p:spPr>
          <a:xfrm rot="1361835">
            <a:off x="6341984" y="2747971"/>
            <a:ext cx="2958632" cy="2204734"/>
          </a:xfrm>
          <a:prstGeom prst="rect">
            <a:avLst/>
          </a:prstGeom>
          <a:noFill/>
          <a:ln>
            <a:noFill/>
          </a:ln>
        </p:spPr>
      </p:pic>
      <p:sp>
        <p:nvSpPr>
          <p:cNvPr id="625" name="Google Shape;625;p45"/>
          <p:cNvSpPr/>
          <p:nvPr/>
        </p:nvSpPr>
        <p:spPr>
          <a:xfrm>
            <a:off x="6727359" y="2600348"/>
            <a:ext cx="753300" cy="639600"/>
          </a:xfrm>
          <a:prstGeom prst="ellipse">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txBox="1"/>
          <p:nvPr/>
        </p:nvSpPr>
        <p:spPr>
          <a:xfrm>
            <a:off x="0" y="458575"/>
            <a:ext cx="63120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310 mAh Lithium Polymer Battery 3.7V nominal voltage</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Micro USB charging</a:t>
            </a:r>
            <a:endParaRPr sz="1600">
              <a:solidFill>
                <a:schemeClr val="lt1"/>
              </a:solidFill>
              <a:latin typeface="Lato"/>
              <a:ea typeface="Lato"/>
              <a:cs typeface="Lato"/>
              <a:sym typeface="Lato"/>
            </a:endParaRPr>
          </a:p>
          <a:p>
            <a:pPr indent="0" lvl="0" marL="457200" rtl="0" algn="l">
              <a:spcBef>
                <a:spcPts val="0"/>
              </a:spcBef>
              <a:spcAft>
                <a:spcPts val="0"/>
              </a:spcAft>
              <a:buNone/>
            </a:pPr>
            <a:r>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Battery level monitored by main SoC</a:t>
            </a:r>
            <a:endParaRPr sz="1600">
              <a:solidFill>
                <a:schemeClr val="lt1"/>
              </a:solidFill>
              <a:latin typeface="Lato"/>
              <a:ea typeface="Lato"/>
              <a:cs typeface="Lato"/>
              <a:sym typeface="Lato"/>
            </a:endParaRPr>
          </a:p>
          <a:p>
            <a:pPr indent="0" lvl="0" marL="457200" rtl="0" algn="l">
              <a:spcBef>
                <a:spcPts val="0"/>
              </a:spcBef>
              <a:spcAft>
                <a:spcPts val="0"/>
              </a:spcAft>
              <a:buNone/>
            </a:pPr>
            <a:r>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LEDs powered directly by battery 3.6V-4.2V</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SoC and accelerometer powered by 3.3V LDO regulator</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46"/>
          <p:cNvPicPr preferRelativeResize="0"/>
          <p:nvPr/>
        </p:nvPicPr>
        <p:blipFill>
          <a:blip r:embed="rId3">
            <a:alphaModFix/>
          </a:blip>
          <a:stretch>
            <a:fillRect/>
          </a:stretch>
        </p:blipFill>
        <p:spPr>
          <a:xfrm>
            <a:off x="451450" y="704875"/>
            <a:ext cx="5268650" cy="2714704"/>
          </a:xfrm>
          <a:prstGeom prst="rect">
            <a:avLst/>
          </a:prstGeom>
          <a:noFill/>
          <a:ln cap="flat" cmpd="sng" w="38100">
            <a:solidFill>
              <a:schemeClr val="dk2"/>
            </a:solidFill>
            <a:prstDash val="solid"/>
            <a:round/>
            <a:headEnd len="sm" w="sm" type="none"/>
            <a:tailEnd len="sm" w="sm" type="none"/>
          </a:ln>
        </p:spPr>
      </p:pic>
      <p:sp>
        <p:nvSpPr>
          <p:cNvPr id="632" name="Google Shape;63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33" name="Google Shape;633;p46"/>
          <p:cNvSpPr txBox="1"/>
          <p:nvPr>
            <p:ph idx="4294967295" type="title"/>
          </p:nvPr>
        </p:nvSpPr>
        <p:spPr>
          <a:xfrm>
            <a:off x="0" y="87200"/>
            <a:ext cx="78906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Central Controller Prototype</a:t>
            </a:r>
            <a:endParaRPr/>
          </a:p>
        </p:txBody>
      </p:sp>
      <p:sp>
        <p:nvSpPr>
          <p:cNvPr id="634" name="Google Shape;634;p46"/>
          <p:cNvSpPr txBox="1"/>
          <p:nvPr/>
        </p:nvSpPr>
        <p:spPr>
          <a:xfrm>
            <a:off x="451450" y="3597100"/>
            <a:ext cx="5818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chemeClr val="lt1"/>
                </a:solidFill>
                <a:latin typeface="Lato"/>
                <a:ea typeface="Lato"/>
                <a:cs typeface="Lato"/>
                <a:sym typeface="Lato"/>
              </a:rPr>
              <a:t>Desktop Application → (USB) → Controller Hardware</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sz="1800">
                <a:solidFill>
                  <a:schemeClr val="lt1"/>
                </a:solidFill>
                <a:latin typeface="Lato"/>
                <a:ea typeface="Lato"/>
                <a:cs typeface="Lato"/>
                <a:sym typeface="Lato"/>
              </a:rPr>
              <a:t>Transmits over ANT to bracelets</a:t>
            </a:r>
            <a:endParaRPr sz="1800">
              <a:solidFill>
                <a:schemeClr val="lt1"/>
              </a:solidFill>
              <a:latin typeface="Lato"/>
              <a:ea typeface="Lato"/>
              <a:cs typeface="Lato"/>
              <a:sym typeface="Lato"/>
            </a:endParaRPr>
          </a:p>
        </p:txBody>
      </p:sp>
      <p:sp>
        <p:nvSpPr>
          <p:cNvPr id="635" name="Google Shape;635;p46"/>
          <p:cNvSpPr/>
          <p:nvPr/>
        </p:nvSpPr>
        <p:spPr>
          <a:xfrm>
            <a:off x="3281000" y="1614075"/>
            <a:ext cx="426900" cy="117900"/>
          </a:xfrm>
          <a:prstGeom prst="rect">
            <a:avLst/>
          </a:prstGeom>
          <a:solidFill>
            <a:schemeClr val="lt1"/>
          </a:solidFill>
          <a:ln cap="flat" cmpd="sng" w="38100">
            <a:solidFill>
              <a:schemeClr val="lt1"/>
            </a:solidFill>
            <a:prstDash val="solid"/>
            <a:round/>
            <a:headEnd len="sm" w="sm" type="none"/>
            <a:tailEnd len="sm" w="sm" type="none"/>
          </a:ln>
          <a:effectLst>
            <a:outerShdw blurRad="785813" rotWithShape="0" algn="bl" dir="5400000" dist="19050">
              <a:schemeClr val="lt1"/>
            </a:outerShdw>
          </a:effectLst>
        </p:spPr>
        <p:txBody>
          <a:bodyPr anchorCtr="0" anchor="ctr" bIns="0" lIns="0" spcFirstLastPara="1" rIns="0" wrap="square" tIns="0">
            <a:noAutofit/>
          </a:bodyPr>
          <a:lstStyle/>
          <a:p>
            <a:pPr indent="0" lvl="0" marL="0" rtl="0" algn="l">
              <a:spcBef>
                <a:spcPts val="0"/>
              </a:spcBef>
              <a:spcAft>
                <a:spcPts val="0"/>
              </a:spcAft>
              <a:buNone/>
            </a:pPr>
            <a:r>
              <a:rPr lang="en-GB" sz="800"/>
              <a:t>DMX512</a:t>
            </a:r>
            <a:endParaRPr sz="700"/>
          </a:p>
        </p:txBody>
      </p:sp>
      <p:sp>
        <p:nvSpPr>
          <p:cNvPr id="636" name="Google Shape;636;p46"/>
          <p:cNvSpPr txBox="1"/>
          <p:nvPr/>
        </p:nvSpPr>
        <p:spPr>
          <a:xfrm>
            <a:off x="10776000" y="2970200"/>
            <a:ext cx="52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637" name="Google Shape;637;p46"/>
          <p:cNvSpPr/>
          <p:nvPr/>
        </p:nvSpPr>
        <p:spPr>
          <a:xfrm>
            <a:off x="2820050" y="1010975"/>
            <a:ext cx="2048700" cy="92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6203420" y="2277149"/>
            <a:ext cx="923064" cy="1436938"/>
          </a:xfrm>
          <a:custGeom>
            <a:rect b="b" l="l" r="r" t="t"/>
            <a:pathLst>
              <a:path extrusionOk="0" h="44957" w="26411">
                <a:moveTo>
                  <a:pt x="26411" y="41281"/>
                </a:moveTo>
                <a:cubicBezTo>
                  <a:pt x="23914" y="41891"/>
                  <a:pt x="14926" y="44999"/>
                  <a:pt x="11430" y="44943"/>
                </a:cubicBezTo>
                <a:cubicBezTo>
                  <a:pt x="7934" y="44888"/>
                  <a:pt x="6935" y="43611"/>
                  <a:pt x="5437" y="40948"/>
                </a:cubicBezTo>
                <a:cubicBezTo>
                  <a:pt x="3939" y="38285"/>
                  <a:pt x="3329" y="33736"/>
                  <a:pt x="2441" y="28964"/>
                </a:cubicBezTo>
                <a:cubicBezTo>
                  <a:pt x="1553" y="24192"/>
                  <a:pt x="-111" y="16480"/>
                  <a:pt x="111" y="12318"/>
                </a:cubicBezTo>
                <a:cubicBezTo>
                  <a:pt x="333" y="8157"/>
                  <a:pt x="1387" y="6048"/>
                  <a:pt x="3773" y="3995"/>
                </a:cubicBezTo>
                <a:cubicBezTo>
                  <a:pt x="6159" y="1942"/>
                  <a:pt x="12651" y="666"/>
                  <a:pt x="14426" y="0"/>
                </a:cubicBezTo>
              </a:path>
            </a:pathLst>
          </a:custGeom>
          <a:noFill/>
          <a:ln cap="flat" cmpd="sng" w="9525">
            <a:solidFill>
              <a:schemeClr val="lt1"/>
            </a:solidFill>
            <a:prstDash val="solid"/>
            <a:round/>
            <a:headEnd len="med" w="med" type="none"/>
            <a:tailEnd len="med" w="med" type="none"/>
          </a:ln>
        </p:spPr>
      </p:sp>
      <p:pic>
        <p:nvPicPr>
          <p:cNvPr id="639" name="Google Shape;639;p46"/>
          <p:cNvPicPr preferRelativeResize="0"/>
          <p:nvPr/>
        </p:nvPicPr>
        <p:blipFill>
          <a:blip r:embed="rId4">
            <a:alphaModFix/>
          </a:blip>
          <a:stretch>
            <a:fillRect/>
          </a:stretch>
        </p:blipFill>
        <p:spPr>
          <a:xfrm>
            <a:off x="5720100" y="876850"/>
            <a:ext cx="1889682" cy="1728205"/>
          </a:xfrm>
          <a:prstGeom prst="rect">
            <a:avLst/>
          </a:prstGeom>
          <a:noFill/>
          <a:ln>
            <a:noFill/>
          </a:ln>
          <a:effectLst>
            <a:outerShdw blurRad="57150" rotWithShape="0" algn="bl" dir="5400000" dist="19050">
              <a:srgbClr val="FF00FF">
                <a:alpha val="50000"/>
              </a:srgbClr>
            </a:outerShdw>
          </a:effectLst>
        </p:spPr>
      </p:pic>
      <p:pic>
        <p:nvPicPr>
          <p:cNvPr id="640" name="Google Shape;640;p46"/>
          <p:cNvPicPr preferRelativeResize="0"/>
          <p:nvPr/>
        </p:nvPicPr>
        <p:blipFill>
          <a:blip r:embed="rId5">
            <a:alphaModFix/>
          </a:blip>
          <a:stretch>
            <a:fillRect/>
          </a:stretch>
        </p:blipFill>
        <p:spPr>
          <a:xfrm>
            <a:off x="6501245" y="2320345"/>
            <a:ext cx="2755656" cy="16801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47"/>
          <p:cNvPicPr preferRelativeResize="0"/>
          <p:nvPr/>
        </p:nvPicPr>
        <p:blipFill>
          <a:blip r:embed="rId3">
            <a:alphaModFix/>
          </a:blip>
          <a:stretch>
            <a:fillRect/>
          </a:stretch>
        </p:blipFill>
        <p:spPr>
          <a:xfrm>
            <a:off x="495925" y="465675"/>
            <a:ext cx="8149949" cy="4584341"/>
          </a:xfrm>
          <a:prstGeom prst="rect">
            <a:avLst/>
          </a:prstGeom>
          <a:noFill/>
          <a:ln cap="flat" cmpd="sng" w="38100">
            <a:solidFill>
              <a:schemeClr val="dk2"/>
            </a:solidFill>
            <a:prstDash val="solid"/>
            <a:round/>
            <a:headEnd len="sm" w="sm" type="none"/>
            <a:tailEnd len="sm" w="sm" type="none"/>
          </a:ln>
        </p:spPr>
      </p:pic>
      <p:sp>
        <p:nvSpPr>
          <p:cNvPr id="646" name="Google Shape;646;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47" name="Google Shape;647;p47"/>
          <p:cNvSpPr txBox="1"/>
          <p:nvPr>
            <p:ph idx="4294967295" type="title"/>
          </p:nvPr>
        </p:nvSpPr>
        <p:spPr>
          <a:xfrm>
            <a:off x="-133000" y="-84525"/>
            <a:ext cx="78906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Desktop App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53" name="Google Shape;653;p48"/>
          <p:cNvSpPr txBox="1"/>
          <p:nvPr>
            <p:ph idx="4294967295" type="title"/>
          </p:nvPr>
        </p:nvSpPr>
        <p:spPr>
          <a:xfrm>
            <a:off x="-133000" y="-84525"/>
            <a:ext cx="78906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Desktop App | Demo</a:t>
            </a:r>
            <a:endParaRPr/>
          </a:p>
        </p:txBody>
      </p:sp>
      <p:pic>
        <p:nvPicPr>
          <p:cNvPr id="654" name="Google Shape;654;p48"/>
          <p:cNvPicPr preferRelativeResize="0"/>
          <p:nvPr/>
        </p:nvPicPr>
        <p:blipFill rotWithShape="1">
          <a:blip r:embed="rId3">
            <a:alphaModFix/>
          </a:blip>
          <a:srcRect b="6253" l="0" r="0" t="4912"/>
          <a:stretch/>
        </p:blipFill>
        <p:spPr>
          <a:xfrm>
            <a:off x="2007588" y="500800"/>
            <a:ext cx="5128826" cy="455602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49"/>
          <p:cNvPicPr preferRelativeResize="0"/>
          <p:nvPr/>
        </p:nvPicPr>
        <p:blipFill>
          <a:blip r:embed="rId3">
            <a:alphaModFix/>
          </a:blip>
          <a:stretch>
            <a:fillRect/>
          </a:stretch>
        </p:blipFill>
        <p:spPr>
          <a:xfrm>
            <a:off x="495925" y="472500"/>
            <a:ext cx="8149949" cy="4584349"/>
          </a:xfrm>
          <a:prstGeom prst="rect">
            <a:avLst/>
          </a:prstGeom>
          <a:noFill/>
          <a:ln cap="flat" cmpd="sng" w="38100">
            <a:solidFill>
              <a:schemeClr val="dk2"/>
            </a:solidFill>
            <a:prstDash val="solid"/>
            <a:round/>
            <a:headEnd len="sm" w="sm" type="none"/>
            <a:tailEnd len="sm" w="sm" type="none"/>
          </a:ln>
        </p:spPr>
      </p:pic>
      <p:sp>
        <p:nvSpPr>
          <p:cNvPr id="660" name="Google Shape;660;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61" name="Google Shape;661;p49"/>
          <p:cNvSpPr/>
          <p:nvPr/>
        </p:nvSpPr>
        <p:spPr>
          <a:xfrm>
            <a:off x="683025" y="832000"/>
            <a:ext cx="2907600" cy="268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 name="Google Shape;662;p49"/>
          <p:cNvCxnSpPr/>
          <p:nvPr/>
        </p:nvCxnSpPr>
        <p:spPr>
          <a:xfrm>
            <a:off x="3613200" y="836000"/>
            <a:ext cx="5165400" cy="1117800"/>
          </a:xfrm>
          <a:prstGeom prst="straightConnector1">
            <a:avLst/>
          </a:prstGeom>
          <a:noFill/>
          <a:ln cap="flat" cmpd="sng" w="19050">
            <a:solidFill>
              <a:schemeClr val="dk2"/>
            </a:solidFill>
            <a:prstDash val="dash"/>
            <a:round/>
            <a:headEnd len="med" w="med" type="none"/>
            <a:tailEnd len="med" w="med" type="none"/>
          </a:ln>
        </p:spPr>
      </p:cxnSp>
      <p:cxnSp>
        <p:nvCxnSpPr>
          <p:cNvPr id="663" name="Google Shape;663;p49"/>
          <p:cNvCxnSpPr/>
          <p:nvPr/>
        </p:nvCxnSpPr>
        <p:spPr>
          <a:xfrm>
            <a:off x="687225" y="1105225"/>
            <a:ext cx="1257600" cy="1448400"/>
          </a:xfrm>
          <a:prstGeom prst="straightConnector1">
            <a:avLst/>
          </a:prstGeom>
          <a:noFill/>
          <a:ln cap="flat" cmpd="sng" w="19050">
            <a:solidFill>
              <a:schemeClr val="dk2"/>
            </a:solidFill>
            <a:prstDash val="dash"/>
            <a:round/>
            <a:headEnd len="med" w="med" type="none"/>
            <a:tailEnd len="med" w="med" type="none"/>
          </a:ln>
        </p:spPr>
      </p:cxnSp>
      <p:sp>
        <p:nvSpPr>
          <p:cNvPr id="664" name="Google Shape;664;p49"/>
          <p:cNvSpPr txBox="1"/>
          <p:nvPr>
            <p:ph idx="4294967295" type="title"/>
          </p:nvPr>
        </p:nvSpPr>
        <p:spPr>
          <a:xfrm>
            <a:off x="-133000" y="-84525"/>
            <a:ext cx="78906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Desktop App | Playback Speed</a:t>
            </a:r>
            <a:endParaRPr/>
          </a:p>
        </p:txBody>
      </p:sp>
      <p:pic>
        <p:nvPicPr>
          <p:cNvPr id="665" name="Google Shape;665;p49"/>
          <p:cNvPicPr preferRelativeResize="0"/>
          <p:nvPr/>
        </p:nvPicPr>
        <p:blipFill>
          <a:blip r:embed="rId4">
            <a:alphaModFix/>
          </a:blip>
          <a:stretch>
            <a:fillRect/>
          </a:stretch>
        </p:blipFill>
        <p:spPr>
          <a:xfrm>
            <a:off x="1921750" y="1963000"/>
            <a:ext cx="6866424" cy="590575"/>
          </a:xfrm>
          <a:prstGeom prst="rect">
            <a:avLst/>
          </a:prstGeom>
          <a:noFill/>
          <a:ln>
            <a:noFill/>
          </a:ln>
        </p:spPr>
      </p:pic>
      <p:sp>
        <p:nvSpPr>
          <p:cNvPr id="666" name="Google Shape;666;p49"/>
          <p:cNvSpPr/>
          <p:nvPr/>
        </p:nvSpPr>
        <p:spPr>
          <a:xfrm>
            <a:off x="1921750" y="1953800"/>
            <a:ext cx="6866400" cy="590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50"/>
          <p:cNvPicPr preferRelativeResize="0"/>
          <p:nvPr/>
        </p:nvPicPr>
        <p:blipFill>
          <a:blip r:embed="rId3">
            <a:alphaModFix/>
          </a:blip>
          <a:stretch>
            <a:fillRect/>
          </a:stretch>
        </p:blipFill>
        <p:spPr>
          <a:xfrm>
            <a:off x="495900" y="472491"/>
            <a:ext cx="8149949" cy="4584360"/>
          </a:xfrm>
          <a:prstGeom prst="rect">
            <a:avLst/>
          </a:prstGeom>
          <a:noFill/>
          <a:ln>
            <a:noFill/>
          </a:ln>
        </p:spPr>
      </p:pic>
      <p:sp>
        <p:nvSpPr>
          <p:cNvPr id="672" name="Google Shape;67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73" name="Google Shape;673;p50"/>
          <p:cNvSpPr txBox="1"/>
          <p:nvPr>
            <p:ph idx="4294967295" type="title"/>
          </p:nvPr>
        </p:nvSpPr>
        <p:spPr>
          <a:xfrm>
            <a:off x="-133000" y="-84525"/>
            <a:ext cx="78906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Desktop App | Colour Selector</a:t>
            </a:r>
            <a:endParaRPr/>
          </a:p>
        </p:txBody>
      </p:sp>
      <p:pic>
        <p:nvPicPr>
          <p:cNvPr id="674" name="Google Shape;674;p50"/>
          <p:cNvPicPr preferRelativeResize="0"/>
          <p:nvPr/>
        </p:nvPicPr>
        <p:blipFill>
          <a:blip r:embed="rId4">
            <a:alphaModFix/>
          </a:blip>
          <a:stretch>
            <a:fillRect/>
          </a:stretch>
        </p:blipFill>
        <p:spPr>
          <a:xfrm>
            <a:off x="495900" y="472500"/>
            <a:ext cx="8149949" cy="4584333"/>
          </a:xfrm>
          <a:prstGeom prst="rect">
            <a:avLst/>
          </a:prstGeom>
          <a:noFill/>
          <a:ln cap="flat" cmpd="sng" w="38100">
            <a:solidFill>
              <a:schemeClr val="dk2"/>
            </a:solidFill>
            <a:prstDash val="solid"/>
            <a:round/>
            <a:headEnd len="sm" w="sm" type="none"/>
            <a:tailEnd len="sm" w="sm" type="none"/>
          </a:ln>
        </p:spPr>
      </p:pic>
      <p:sp>
        <p:nvSpPr>
          <p:cNvPr id="675" name="Google Shape;675;p50"/>
          <p:cNvSpPr/>
          <p:nvPr/>
        </p:nvSpPr>
        <p:spPr>
          <a:xfrm>
            <a:off x="4161625" y="2451300"/>
            <a:ext cx="4340100" cy="2522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81" name="Google Shape;681;p51"/>
          <p:cNvSpPr txBox="1"/>
          <p:nvPr>
            <p:ph idx="4294967295" type="title"/>
          </p:nvPr>
        </p:nvSpPr>
        <p:spPr>
          <a:xfrm>
            <a:off x="-133000" y="-84525"/>
            <a:ext cx="78906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Desktop App | Colour Painting</a:t>
            </a:r>
            <a:endParaRPr/>
          </a:p>
        </p:txBody>
      </p:sp>
      <p:pic>
        <p:nvPicPr>
          <p:cNvPr id="682" name="Google Shape;682;p51"/>
          <p:cNvPicPr preferRelativeResize="0"/>
          <p:nvPr/>
        </p:nvPicPr>
        <p:blipFill>
          <a:blip r:embed="rId3">
            <a:alphaModFix/>
          </a:blip>
          <a:stretch>
            <a:fillRect/>
          </a:stretch>
        </p:blipFill>
        <p:spPr>
          <a:xfrm>
            <a:off x="495925" y="465679"/>
            <a:ext cx="8149950" cy="459114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34"/>
          <p:cNvPicPr preferRelativeResize="0"/>
          <p:nvPr/>
        </p:nvPicPr>
        <p:blipFill>
          <a:blip r:embed="rId3">
            <a:alphaModFix/>
          </a:blip>
          <a:stretch>
            <a:fillRect/>
          </a:stretch>
        </p:blipFill>
        <p:spPr>
          <a:xfrm>
            <a:off x="519638" y="827050"/>
            <a:ext cx="3454442" cy="1943825"/>
          </a:xfrm>
          <a:prstGeom prst="rect">
            <a:avLst/>
          </a:prstGeom>
          <a:noFill/>
          <a:ln>
            <a:noFill/>
          </a:ln>
        </p:spPr>
      </p:pic>
      <p:sp>
        <p:nvSpPr>
          <p:cNvPr id="455" name="Google Shape;455;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Description</a:t>
            </a:r>
            <a:endParaRPr/>
          </a:p>
        </p:txBody>
      </p:sp>
      <p:grpSp>
        <p:nvGrpSpPr>
          <p:cNvPr id="456" name="Google Shape;456;p34"/>
          <p:cNvGrpSpPr/>
          <p:nvPr/>
        </p:nvGrpSpPr>
        <p:grpSpPr>
          <a:xfrm>
            <a:off x="196575" y="2904788"/>
            <a:ext cx="4100587" cy="2151905"/>
            <a:chOff x="0" y="2390950"/>
            <a:chExt cx="4952400" cy="2752500"/>
          </a:xfrm>
        </p:grpSpPr>
        <p:sp>
          <p:nvSpPr>
            <p:cNvPr id="457" name="Google Shape;457;p34"/>
            <p:cNvSpPr/>
            <p:nvPr/>
          </p:nvSpPr>
          <p:spPr>
            <a:xfrm>
              <a:off x="0" y="2390950"/>
              <a:ext cx="4952400" cy="2752500"/>
            </a:xfrm>
            <a:prstGeom prst="rect">
              <a:avLst/>
            </a:prstGeom>
            <a:solidFill>
              <a:srgbClr val="000000">
                <a:alpha val="67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34"/>
            <p:cNvPicPr preferRelativeResize="0"/>
            <p:nvPr/>
          </p:nvPicPr>
          <p:blipFill rotWithShape="1">
            <a:blip r:embed="rId4">
              <a:alphaModFix/>
            </a:blip>
            <a:srcRect b="11676" l="0" r="0" t="0"/>
            <a:stretch/>
          </p:blipFill>
          <p:spPr>
            <a:xfrm>
              <a:off x="94950" y="2585200"/>
              <a:ext cx="4762500" cy="2363975"/>
            </a:xfrm>
            <a:prstGeom prst="rect">
              <a:avLst/>
            </a:prstGeom>
            <a:noFill/>
            <a:ln>
              <a:noFill/>
            </a:ln>
          </p:spPr>
        </p:pic>
      </p:grpSp>
      <p:pic>
        <p:nvPicPr>
          <p:cNvPr id="459" name="Google Shape;459;p34"/>
          <p:cNvPicPr preferRelativeResize="0"/>
          <p:nvPr/>
        </p:nvPicPr>
        <p:blipFill>
          <a:blip r:embed="rId5">
            <a:alphaModFix/>
          </a:blip>
          <a:stretch>
            <a:fillRect/>
          </a:stretch>
        </p:blipFill>
        <p:spPr>
          <a:xfrm>
            <a:off x="4400925" y="1053975"/>
            <a:ext cx="4513751" cy="1716900"/>
          </a:xfrm>
          <a:prstGeom prst="rect">
            <a:avLst/>
          </a:prstGeom>
          <a:noFill/>
          <a:ln cap="flat" cmpd="sng" w="9525">
            <a:solidFill>
              <a:schemeClr val="dk2"/>
            </a:solidFill>
            <a:prstDash val="solid"/>
            <a:round/>
            <a:headEnd len="sm" w="sm" type="none"/>
            <a:tailEnd len="sm" w="sm" type="none"/>
          </a:ln>
        </p:spPr>
      </p:pic>
      <p:sp>
        <p:nvSpPr>
          <p:cNvPr id="460" name="Google Shape;460;p34"/>
          <p:cNvSpPr txBox="1"/>
          <p:nvPr/>
        </p:nvSpPr>
        <p:spPr>
          <a:xfrm>
            <a:off x="4400925" y="3457400"/>
            <a:ext cx="41916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Audience members wear bracelets with lights controlled </a:t>
            </a:r>
            <a:r>
              <a:rPr lang="en-GB">
                <a:solidFill>
                  <a:schemeClr val="lt1"/>
                </a:solidFill>
                <a:latin typeface="Lato"/>
                <a:ea typeface="Lato"/>
                <a:cs typeface="Lato"/>
                <a:sym typeface="Lato"/>
              </a:rPr>
              <a:t>wirelessly </a:t>
            </a:r>
            <a:r>
              <a:rPr lang="en-GB">
                <a:solidFill>
                  <a:schemeClr val="lt1"/>
                </a:solidFill>
                <a:latin typeface="Lato"/>
                <a:ea typeface="Lato"/>
                <a:cs typeface="Lato"/>
                <a:sym typeface="Lato"/>
              </a:rPr>
              <a:t>by venue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Controlled in groups to create </a:t>
            </a:r>
            <a:r>
              <a:rPr lang="en-GB">
                <a:solidFill>
                  <a:schemeClr val="lt1"/>
                </a:solidFill>
                <a:latin typeface="Lato"/>
                <a:ea typeface="Lato"/>
                <a:cs typeface="Lato"/>
                <a:sym typeface="Lato"/>
              </a:rPr>
              <a:t>light shows for live events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461" name="Google Shape;46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88" name="Google Shape;688;p52"/>
          <p:cNvSpPr txBox="1"/>
          <p:nvPr>
            <p:ph idx="4294967295" type="title"/>
          </p:nvPr>
        </p:nvSpPr>
        <p:spPr>
          <a:xfrm>
            <a:off x="-24925" y="49800"/>
            <a:ext cx="73854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NFC Group Assignment</a:t>
            </a:r>
            <a:endParaRPr/>
          </a:p>
        </p:txBody>
      </p:sp>
      <p:pic>
        <p:nvPicPr>
          <p:cNvPr id="689" name="Google Shape;689;p52"/>
          <p:cNvPicPr preferRelativeResize="0"/>
          <p:nvPr/>
        </p:nvPicPr>
        <p:blipFill>
          <a:blip r:embed="rId3">
            <a:alphaModFix/>
          </a:blip>
          <a:stretch>
            <a:fillRect/>
          </a:stretch>
        </p:blipFill>
        <p:spPr>
          <a:xfrm>
            <a:off x="1120075" y="2832338"/>
            <a:ext cx="2311150" cy="2311150"/>
          </a:xfrm>
          <a:prstGeom prst="rect">
            <a:avLst/>
          </a:prstGeom>
          <a:noFill/>
          <a:ln>
            <a:noFill/>
          </a:ln>
        </p:spPr>
      </p:pic>
      <p:pic>
        <p:nvPicPr>
          <p:cNvPr id="690" name="Google Shape;690;p52"/>
          <p:cNvPicPr preferRelativeResize="0"/>
          <p:nvPr/>
        </p:nvPicPr>
        <p:blipFill rotWithShape="1">
          <a:blip r:embed="rId4">
            <a:alphaModFix/>
          </a:blip>
          <a:srcRect b="0" l="0" r="0" t="4689"/>
          <a:stretch/>
        </p:blipFill>
        <p:spPr>
          <a:xfrm>
            <a:off x="237300" y="777900"/>
            <a:ext cx="4076700" cy="1979125"/>
          </a:xfrm>
          <a:prstGeom prst="rect">
            <a:avLst/>
          </a:prstGeom>
          <a:noFill/>
          <a:ln cap="flat" cmpd="sng" w="38100">
            <a:solidFill>
              <a:schemeClr val="dk2"/>
            </a:solidFill>
            <a:prstDash val="solid"/>
            <a:round/>
            <a:headEnd len="sm" w="sm" type="none"/>
            <a:tailEnd len="sm" w="sm" type="none"/>
          </a:ln>
        </p:spPr>
      </p:pic>
      <p:pic>
        <p:nvPicPr>
          <p:cNvPr id="691" name="Google Shape;691;p52"/>
          <p:cNvPicPr preferRelativeResize="0"/>
          <p:nvPr/>
        </p:nvPicPr>
        <p:blipFill>
          <a:blip r:embed="rId5">
            <a:alphaModFix/>
          </a:blip>
          <a:stretch>
            <a:fillRect/>
          </a:stretch>
        </p:blipFill>
        <p:spPr>
          <a:xfrm rot="-5400002">
            <a:off x="5483213" y="-1644455"/>
            <a:ext cx="3653125" cy="8114545"/>
          </a:xfrm>
          <a:prstGeom prst="rect">
            <a:avLst/>
          </a:prstGeom>
          <a:noFill/>
          <a:ln>
            <a:noFill/>
          </a:ln>
          <a:effectLst>
            <a:outerShdw blurRad="385763" rotWithShape="0" algn="bl" dir="5400000" dist="19050">
              <a:srgbClr val="FF00FF">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97" name="Google Shape;697;p53"/>
          <p:cNvSpPr txBox="1"/>
          <p:nvPr>
            <p:ph idx="4294967295" type="title"/>
          </p:nvPr>
        </p:nvSpPr>
        <p:spPr>
          <a:xfrm>
            <a:off x="-24925" y="49800"/>
            <a:ext cx="78906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Smartphone </a:t>
            </a:r>
            <a:r>
              <a:rPr lang="en-GB"/>
              <a:t>App</a:t>
            </a:r>
            <a:endParaRPr/>
          </a:p>
        </p:txBody>
      </p:sp>
      <p:sp>
        <p:nvSpPr>
          <p:cNvPr id="698" name="Google Shape;698;p53"/>
          <p:cNvSpPr txBox="1"/>
          <p:nvPr/>
        </p:nvSpPr>
        <p:spPr>
          <a:xfrm>
            <a:off x="0" y="728100"/>
            <a:ext cx="6114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699" name="Google Shape;699;p53"/>
          <p:cNvPicPr preferRelativeResize="0"/>
          <p:nvPr/>
        </p:nvPicPr>
        <p:blipFill>
          <a:blip r:embed="rId3">
            <a:alphaModFix/>
          </a:blip>
          <a:stretch>
            <a:fillRect/>
          </a:stretch>
        </p:blipFill>
        <p:spPr>
          <a:xfrm>
            <a:off x="1137275" y="873260"/>
            <a:ext cx="1144826" cy="1281848"/>
          </a:xfrm>
          <a:prstGeom prst="rect">
            <a:avLst/>
          </a:prstGeom>
          <a:noFill/>
          <a:ln>
            <a:noFill/>
          </a:ln>
          <a:effectLst>
            <a:outerShdw blurRad="328613" rotWithShape="0" algn="bl" dir="5400000" dist="47625">
              <a:srgbClr val="6AA84F">
                <a:alpha val="50000"/>
              </a:srgbClr>
            </a:outerShdw>
          </a:effectLst>
        </p:spPr>
      </p:pic>
      <p:pic>
        <p:nvPicPr>
          <p:cNvPr id="700" name="Google Shape;700;p53"/>
          <p:cNvPicPr preferRelativeResize="0"/>
          <p:nvPr/>
        </p:nvPicPr>
        <p:blipFill>
          <a:blip r:embed="rId4">
            <a:alphaModFix/>
          </a:blip>
          <a:stretch>
            <a:fillRect/>
          </a:stretch>
        </p:blipFill>
        <p:spPr>
          <a:xfrm>
            <a:off x="6207500" y="127800"/>
            <a:ext cx="2279949" cy="4815709"/>
          </a:xfrm>
          <a:prstGeom prst="rect">
            <a:avLst/>
          </a:prstGeom>
          <a:noFill/>
          <a:ln cap="flat" cmpd="sng" w="38100">
            <a:solidFill>
              <a:schemeClr val="lt1"/>
            </a:solidFill>
            <a:prstDash val="solid"/>
            <a:round/>
            <a:headEnd len="sm" w="sm" type="none"/>
            <a:tailEnd len="sm" w="sm" type="none"/>
          </a:ln>
        </p:spPr>
      </p:pic>
      <p:pic>
        <p:nvPicPr>
          <p:cNvPr id="701" name="Google Shape;701;p53"/>
          <p:cNvPicPr preferRelativeResize="0"/>
          <p:nvPr/>
        </p:nvPicPr>
        <p:blipFill>
          <a:blip r:embed="rId5">
            <a:alphaModFix/>
          </a:blip>
          <a:stretch>
            <a:fillRect/>
          </a:stretch>
        </p:blipFill>
        <p:spPr>
          <a:xfrm>
            <a:off x="3573000" y="127800"/>
            <a:ext cx="2279949" cy="4815674"/>
          </a:xfrm>
          <a:prstGeom prst="rect">
            <a:avLst/>
          </a:prstGeom>
          <a:noFill/>
          <a:ln cap="flat" cmpd="sng" w="38100">
            <a:solidFill>
              <a:schemeClr val="lt1"/>
            </a:solidFill>
            <a:prstDash val="solid"/>
            <a:round/>
            <a:headEnd len="sm" w="sm" type="none"/>
            <a:tailEnd len="sm" w="sm" type="none"/>
          </a:ln>
        </p:spPr>
      </p:pic>
      <p:pic>
        <p:nvPicPr>
          <p:cNvPr id="702" name="Google Shape;702;p53"/>
          <p:cNvPicPr preferRelativeResize="0"/>
          <p:nvPr/>
        </p:nvPicPr>
        <p:blipFill>
          <a:blip r:embed="rId6">
            <a:alphaModFix/>
          </a:blip>
          <a:stretch>
            <a:fillRect/>
          </a:stretch>
        </p:blipFill>
        <p:spPr>
          <a:xfrm>
            <a:off x="3573001" y="127800"/>
            <a:ext cx="2279949" cy="4815690"/>
          </a:xfrm>
          <a:prstGeom prst="rect">
            <a:avLst/>
          </a:prstGeom>
          <a:noFill/>
          <a:ln cap="flat" cmpd="sng" w="38100">
            <a:solidFill>
              <a:schemeClr val="dk2"/>
            </a:solidFill>
            <a:prstDash val="solid"/>
            <a:round/>
            <a:headEnd len="sm" w="sm" type="none"/>
            <a:tailEnd len="sm" w="sm" type="none"/>
          </a:ln>
        </p:spPr>
      </p:pic>
      <p:pic>
        <p:nvPicPr>
          <p:cNvPr id="703" name="Google Shape;703;p53"/>
          <p:cNvPicPr preferRelativeResize="0"/>
          <p:nvPr/>
        </p:nvPicPr>
        <p:blipFill>
          <a:blip r:embed="rId7">
            <a:alphaModFix/>
          </a:blip>
          <a:stretch>
            <a:fillRect/>
          </a:stretch>
        </p:blipFill>
        <p:spPr>
          <a:xfrm>
            <a:off x="6207501" y="127800"/>
            <a:ext cx="2279949" cy="4815690"/>
          </a:xfrm>
          <a:prstGeom prst="rect">
            <a:avLst/>
          </a:prstGeom>
          <a:noFill/>
          <a:ln cap="flat" cmpd="sng" w="38100">
            <a:solidFill>
              <a:schemeClr val="dk2"/>
            </a:solidFill>
            <a:prstDash val="solid"/>
            <a:round/>
            <a:headEnd len="sm" w="sm" type="none"/>
            <a:tailEnd len="sm" w="sm" type="none"/>
          </a:ln>
        </p:spPr>
      </p:pic>
      <p:pic>
        <p:nvPicPr>
          <p:cNvPr id="704" name="Google Shape;704;p53"/>
          <p:cNvPicPr preferRelativeResize="0"/>
          <p:nvPr/>
        </p:nvPicPr>
        <p:blipFill>
          <a:blip r:embed="rId8">
            <a:alphaModFix/>
          </a:blip>
          <a:stretch>
            <a:fillRect/>
          </a:stretch>
        </p:blipFill>
        <p:spPr>
          <a:xfrm>
            <a:off x="970146" y="2845799"/>
            <a:ext cx="1479076" cy="1101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10" name="Google Shape;710;p54"/>
          <p:cNvSpPr txBox="1"/>
          <p:nvPr>
            <p:ph idx="4294967295" type="title"/>
          </p:nvPr>
        </p:nvSpPr>
        <p:spPr>
          <a:xfrm>
            <a:off x="-24925" y="49800"/>
            <a:ext cx="90462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Smartphone </a:t>
            </a:r>
            <a:r>
              <a:rPr lang="en-GB"/>
              <a:t>App</a:t>
            </a:r>
            <a:r>
              <a:rPr lang="en-GB"/>
              <a:t> Demo</a:t>
            </a:r>
            <a:endParaRPr/>
          </a:p>
        </p:txBody>
      </p:sp>
      <p:pic>
        <p:nvPicPr>
          <p:cNvPr id="711" name="Google Shape;711;p54"/>
          <p:cNvPicPr preferRelativeResize="0"/>
          <p:nvPr/>
        </p:nvPicPr>
        <p:blipFill>
          <a:blip r:embed="rId3">
            <a:alphaModFix/>
          </a:blip>
          <a:stretch>
            <a:fillRect/>
          </a:stretch>
        </p:blipFill>
        <p:spPr>
          <a:xfrm>
            <a:off x="2464674" y="633950"/>
            <a:ext cx="4067000" cy="44228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5"/>
          <p:cNvSpPr txBox="1"/>
          <p:nvPr/>
        </p:nvSpPr>
        <p:spPr>
          <a:xfrm>
            <a:off x="0" y="519425"/>
            <a:ext cx="5715000" cy="50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2200">
                <a:solidFill>
                  <a:schemeClr val="lt1"/>
                </a:solidFill>
              </a:rPr>
              <a:t>TOTAL BOM COST </a:t>
            </a:r>
            <a:r>
              <a:rPr b="1" lang="en-GB" sz="2200">
                <a:solidFill>
                  <a:schemeClr val="lt1"/>
                </a:solidFill>
              </a:rPr>
              <a:t>=</a:t>
            </a:r>
            <a:r>
              <a:rPr b="1" lang="en-GB" sz="2200">
                <a:solidFill>
                  <a:schemeClr val="lt1"/>
                </a:solidFill>
              </a:rPr>
              <a:t> </a:t>
            </a:r>
            <a:r>
              <a:rPr b="1" lang="en-GB" sz="2500">
                <a:solidFill>
                  <a:schemeClr val="lt1"/>
                </a:solidFill>
              </a:rPr>
              <a:t>$</a:t>
            </a:r>
            <a:r>
              <a:rPr b="1" lang="en-GB" sz="2500">
                <a:solidFill>
                  <a:schemeClr val="lt1"/>
                </a:solidFill>
              </a:rPr>
              <a:t>13.33 </a:t>
            </a:r>
            <a:r>
              <a:rPr b="1" lang="en-GB" sz="2200">
                <a:solidFill>
                  <a:schemeClr val="lt1"/>
                </a:solidFill>
              </a:rPr>
              <a:t>per bracelet </a:t>
            </a:r>
            <a:endParaRPr b="1" sz="2500">
              <a:solidFill>
                <a:schemeClr val="lt1"/>
              </a:solidFill>
            </a:endParaRPr>
          </a:p>
          <a:p>
            <a:pPr indent="0" lvl="0" marL="0" rtl="0" algn="r">
              <a:lnSpc>
                <a:spcPct val="115000"/>
              </a:lnSpc>
              <a:spcBef>
                <a:spcPts val="0"/>
              </a:spcBef>
              <a:spcAft>
                <a:spcPts val="0"/>
              </a:spcAft>
              <a:buNone/>
            </a:pPr>
            <a:r>
              <a:t/>
            </a:r>
            <a:endParaRPr sz="2000">
              <a:solidFill>
                <a:schemeClr val="lt1"/>
              </a:solidFill>
            </a:endParaRPr>
          </a:p>
          <a:p>
            <a:pPr indent="0" lvl="0" marL="0" rtl="0" algn="l">
              <a:lnSpc>
                <a:spcPct val="115000"/>
              </a:lnSpc>
              <a:spcBef>
                <a:spcPts val="0"/>
              </a:spcBef>
              <a:spcAft>
                <a:spcPts val="0"/>
              </a:spcAft>
              <a:buNone/>
            </a:pPr>
            <a:r>
              <a:rPr lang="en-GB" sz="2000">
                <a:solidFill>
                  <a:schemeClr val="lt1"/>
                </a:solidFill>
              </a:rPr>
              <a:t>Main Components</a:t>
            </a:r>
            <a:endParaRPr sz="2000">
              <a:solidFill>
                <a:schemeClr val="lt1"/>
              </a:solidFill>
            </a:endParaRPr>
          </a:p>
          <a:p>
            <a:pPr indent="0" lvl="0" marL="0" rtl="0" algn="r">
              <a:lnSpc>
                <a:spcPct val="115000"/>
              </a:lnSpc>
              <a:spcBef>
                <a:spcPts val="0"/>
              </a:spcBef>
              <a:spcAft>
                <a:spcPts val="0"/>
              </a:spcAft>
              <a:buNone/>
            </a:pPr>
            <a:r>
              <a:t/>
            </a:r>
            <a:endParaRPr sz="2000">
              <a:solidFill>
                <a:schemeClr val="lt1"/>
              </a:solidFill>
            </a:endParaRPr>
          </a:p>
          <a:p>
            <a:pPr indent="0" lvl="0" marL="0" rtl="0" algn="r">
              <a:lnSpc>
                <a:spcPct val="115000"/>
              </a:lnSpc>
              <a:spcBef>
                <a:spcPts val="0"/>
              </a:spcBef>
              <a:spcAft>
                <a:spcPts val="0"/>
              </a:spcAft>
              <a:buNone/>
            </a:pPr>
            <a:r>
              <a:t/>
            </a:r>
            <a:endParaRPr sz="2000">
              <a:solidFill>
                <a:schemeClr val="lt1"/>
              </a:solidFill>
            </a:endParaRPr>
          </a:p>
          <a:p>
            <a:pPr indent="0" lvl="0" marL="0" rtl="0" algn="r">
              <a:lnSpc>
                <a:spcPct val="115000"/>
              </a:lnSpc>
              <a:spcBef>
                <a:spcPts val="0"/>
              </a:spcBef>
              <a:spcAft>
                <a:spcPts val="0"/>
              </a:spcAft>
              <a:buNone/>
            </a:pPr>
            <a:r>
              <a:t/>
            </a:r>
            <a:endParaRPr sz="2000">
              <a:solidFill>
                <a:schemeClr val="lt1"/>
              </a:solidFill>
            </a:endParaRPr>
          </a:p>
          <a:p>
            <a:pPr indent="0" lvl="0" marL="0" rtl="0" algn="r">
              <a:lnSpc>
                <a:spcPct val="115000"/>
              </a:lnSpc>
              <a:spcBef>
                <a:spcPts val="0"/>
              </a:spcBef>
              <a:spcAft>
                <a:spcPts val="0"/>
              </a:spcAft>
              <a:buNone/>
            </a:pPr>
            <a:r>
              <a:t/>
            </a:r>
            <a:endParaRPr sz="2000">
              <a:solidFill>
                <a:schemeClr val="lt1"/>
              </a:solidFill>
            </a:endParaRPr>
          </a:p>
          <a:p>
            <a:pPr indent="0" lvl="0" marL="0" rtl="0" algn="r">
              <a:lnSpc>
                <a:spcPct val="115000"/>
              </a:lnSpc>
              <a:spcBef>
                <a:spcPts val="0"/>
              </a:spcBef>
              <a:spcAft>
                <a:spcPts val="0"/>
              </a:spcAft>
              <a:buNone/>
            </a:pPr>
            <a:r>
              <a:t/>
            </a:r>
            <a:endParaRPr sz="2000">
              <a:solidFill>
                <a:schemeClr val="lt1"/>
              </a:solidFill>
            </a:endParaRPr>
          </a:p>
          <a:p>
            <a:pPr indent="0" lvl="0" marL="0" rtl="0" algn="r">
              <a:lnSpc>
                <a:spcPct val="115000"/>
              </a:lnSpc>
              <a:spcBef>
                <a:spcPts val="0"/>
              </a:spcBef>
              <a:spcAft>
                <a:spcPts val="0"/>
              </a:spcAft>
              <a:buNone/>
            </a:pPr>
            <a:r>
              <a:rPr lang="en-GB" sz="2000">
                <a:solidFill>
                  <a:schemeClr val="lt1"/>
                </a:solidFill>
              </a:rPr>
              <a:t>  </a:t>
            </a:r>
            <a:endParaRPr sz="2000">
              <a:solidFill>
                <a:schemeClr val="lt1"/>
              </a:solidFill>
            </a:endParaRPr>
          </a:p>
          <a:p>
            <a:pPr indent="0" lvl="0" marL="0" rtl="0" algn="r">
              <a:lnSpc>
                <a:spcPct val="115000"/>
              </a:lnSpc>
              <a:spcBef>
                <a:spcPts val="0"/>
              </a:spcBef>
              <a:spcAft>
                <a:spcPts val="0"/>
              </a:spcAft>
              <a:buNone/>
            </a:pPr>
            <a:r>
              <a:t/>
            </a:r>
            <a:endParaRPr sz="2000">
              <a:solidFill>
                <a:schemeClr val="lt1"/>
              </a:solidFill>
            </a:endParaRPr>
          </a:p>
          <a:p>
            <a:pPr indent="0" lvl="0" marL="0" rtl="0" algn="r">
              <a:lnSpc>
                <a:spcPct val="115000"/>
              </a:lnSpc>
              <a:spcBef>
                <a:spcPts val="0"/>
              </a:spcBef>
              <a:spcAft>
                <a:spcPts val="0"/>
              </a:spcAft>
              <a:buNone/>
            </a:pPr>
            <a:r>
              <a:t/>
            </a:r>
            <a:endParaRPr sz="2000">
              <a:solidFill>
                <a:schemeClr val="lt1"/>
              </a:solidFill>
            </a:endParaRPr>
          </a:p>
          <a:p>
            <a:pPr indent="0" lvl="0" marL="0" rtl="0" algn="r">
              <a:lnSpc>
                <a:spcPct val="115000"/>
              </a:lnSpc>
              <a:spcBef>
                <a:spcPts val="0"/>
              </a:spcBef>
              <a:spcAft>
                <a:spcPts val="0"/>
              </a:spcAft>
              <a:buNone/>
            </a:pPr>
            <a:r>
              <a:t/>
            </a:r>
            <a:endParaRPr sz="2000">
              <a:solidFill>
                <a:schemeClr val="lt1"/>
              </a:solidFill>
            </a:endParaRPr>
          </a:p>
          <a:p>
            <a:pPr indent="0" lvl="0" marL="0" rtl="0" algn="r">
              <a:lnSpc>
                <a:spcPct val="115000"/>
              </a:lnSpc>
              <a:spcBef>
                <a:spcPts val="0"/>
              </a:spcBef>
              <a:spcAft>
                <a:spcPts val="0"/>
              </a:spcAft>
              <a:buNone/>
            </a:pPr>
            <a:r>
              <a:rPr lang="en-GB" sz="2000">
                <a:solidFill>
                  <a:schemeClr val="lt1"/>
                </a:solidFill>
              </a:rPr>
              <a:t> </a:t>
            </a:r>
            <a:endParaRPr sz="2000">
              <a:solidFill>
                <a:schemeClr val="lt1"/>
              </a:solidFill>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717" name="Google Shape;717;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18" name="Google Shape;718;p55"/>
          <p:cNvSpPr txBox="1"/>
          <p:nvPr>
            <p:ph idx="4294967295" type="title"/>
          </p:nvPr>
        </p:nvSpPr>
        <p:spPr>
          <a:xfrm>
            <a:off x="0" y="-84525"/>
            <a:ext cx="54717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Bracelet </a:t>
            </a:r>
            <a:r>
              <a:rPr lang="en-GB" sz="3000"/>
              <a:t>Cost Breakdown</a:t>
            </a:r>
            <a:endParaRPr sz="3000"/>
          </a:p>
        </p:txBody>
      </p:sp>
      <p:pic>
        <p:nvPicPr>
          <p:cNvPr id="719" name="Google Shape;719;p55"/>
          <p:cNvPicPr preferRelativeResize="0"/>
          <p:nvPr/>
        </p:nvPicPr>
        <p:blipFill>
          <a:blip r:embed="rId3">
            <a:alphaModFix/>
          </a:blip>
          <a:stretch>
            <a:fillRect/>
          </a:stretch>
        </p:blipFill>
        <p:spPr>
          <a:xfrm>
            <a:off x="6297149" y="2206725"/>
            <a:ext cx="1741025" cy="1086200"/>
          </a:xfrm>
          <a:prstGeom prst="rect">
            <a:avLst/>
          </a:prstGeom>
          <a:noFill/>
          <a:ln>
            <a:noFill/>
          </a:ln>
        </p:spPr>
      </p:pic>
      <p:pic>
        <p:nvPicPr>
          <p:cNvPr id="720" name="Google Shape;720;p55"/>
          <p:cNvPicPr preferRelativeResize="0"/>
          <p:nvPr/>
        </p:nvPicPr>
        <p:blipFill>
          <a:blip r:embed="rId4">
            <a:alphaModFix/>
          </a:blip>
          <a:stretch>
            <a:fillRect/>
          </a:stretch>
        </p:blipFill>
        <p:spPr>
          <a:xfrm rot="-8486688">
            <a:off x="6531022" y="3491642"/>
            <a:ext cx="1614309" cy="1614309"/>
          </a:xfrm>
          <a:prstGeom prst="rect">
            <a:avLst/>
          </a:prstGeom>
          <a:noFill/>
          <a:ln>
            <a:noFill/>
          </a:ln>
        </p:spPr>
      </p:pic>
      <p:graphicFrame>
        <p:nvGraphicFramePr>
          <p:cNvPr id="721" name="Google Shape;721;p55"/>
          <p:cNvGraphicFramePr/>
          <p:nvPr/>
        </p:nvGraphicFramePr>
        <p:xfrm>
          <a:off x="118350" y="1829975"/>
          <a:ext cx="3000000" cy="3000000"/>
        </p:xfrm>
        <a:graphic>
          <a:graphicData uri="http://schemas.openxmlformats.org/drawingml/2006/table">
            <a:tbl>
              <a:tblPr>
                <a:noFill/>
                <a:tableStyleId>{47AA4D5F-159C-457E-9C81-C503859410F4}</a:tableStyleId>
              </a:tblPr>
              <a:tblGrid>
                <a:gridCol w="3974325"/>
                <a:gridCol w="1331525"/>
              </a:tblGrid>
              <a:tr h="381000">
                <a:tc>
                  <a:txBody>
                    <a:bodyPr/>
                    <a:lstStyle/>
                    <a:p>
                      <a:pPr indent="0" lvl="0" marL="0" rtl="0" algn="r">
                        <a:lnSpc>
                          <a:spcPct val="115000"/>
                        </a:lnSpc>
                        <a:spcBef>
                          <a:spcPts val="0"/>
                        </a:spcBef>
                        <a:spcAft>
                          <a:spcPts val="0"/>
                        </a:spcAft>
                        <a:buNone/>
                      </a:pPr>
                      <a:r>
                        <a:rPr lang="en-GB" sz="2000">
                          <a:solidFill>
                            <a:schemeClr val="lt1"/>
                          </a:solidFill>
                        </a:rPr>
                        <a:t>nrf52832 Wireless Module:</a:t>
                      </a:r>
                      <a:endParaRPr/>
                    </a:p>
                  </a:txBody>
                  <a:tcPr marT="91425" marB="91425" marR="91425" marL="91425"/>
                </a:tc>
                <a:tc>
                  <a:txBody>
                    <a:bodyPr/>
                    <a:lstStyle/>
                    <a:p>
                      <a:pPr indent="0" lvl="0" marL="0" rtl="0" algn="r">
                        <a:lnSpc>
                          <a:spcPct val="115000"/>
                        </a:lnSpc>
                        <a:spcBef>
                          <a:spcPts val="0"/>
                        </a:spcBef>
                        <a:spcAft>
                          <a:spcPts val="0"/>
                        </a:spcAft>
                        <a:buNone/>
                      </a:pPr>
                      <a:r>
                        <a:rPr lang="en-GB" sz="2000">
                          <a:solidFill>
                            <a:schemeClr val="lt1"/>
                          </a:solidFill>
                        </a:rPr>
                        <a:t>$7.02</a:t>
                      </a:r>
                      <a:endParaRPr/>
                    </a:p>
                  </a:txBody>
                  <a:tcPr marT="91425" marB="91425" marR="91425" marL="91425"/>
                </a:tc>
              </a:tr>
              <a:tr h="381000">
                <a:tc>
                  <a:txBody>
                    <a:bodyPr/>
                    <a:lstStyle/>
                    <a:p>
                      <a:pPr indent="0" lvl="0" marL="0" rtl="0" algn="r">
                        <a:lnSpc>
                          <a:spcPct val="115000"/>
                        </a:lnSpc>
                        <a:spcBef>
                          <a:spcPts val="0"/>
                        </a:spcBef>
                        <a:spcAft>
                          <a:spcPts val="0"/>
                        </a:spcAft>
                        <a:buNone/>
                      </a:pPr>
                      <a:r>
                        <a:rPr lang="en-GB" sz="2000">
                          <a:solidFill>
                            <a:schemeClr val="lt1"/>
                          </a:solidFill>
                        </a:rPr>
                        <a:t>MMA8653FCR1 Accelerometer:</a:t>
                      </a:r>
                      <a:endParaRPr/>
                    </a:p>
                  </a:txBody>
                  <a:tcPr marT="91425" marB="91425" marR="91425" marL="91425"/>
                </a:tc>
                <a:tc>
                  <a:txBody>
                    <a:bodyPr/>
                    <a:lstStyle/>
                    <a:p>
                      <a:pPr indent="0" lvl="0" marL="0" rtl="0" algn="r">
                        <a:lnSpc>
                          <a:spcPct val="115000"/>
                        </a:lnSpc>
                        <a:spcBef>
                          <a:spcPts val="0"/>
                        </a:spcBef>
                        <a:spcAft>
                          <a:spcPts val="0"/>
                        </a:spcAft>
                        <a:buNone/>
                      </a:pPr>
                      <a:r>
                        <a:rPr lang="en-GB" sz="2000">
                          <a:solidFill>
                            <a:schemeClr val="lt1"/>
                          </a:solidFill>
                        </a:rPr>
                        <a:t>$1.97</a:t>
                      </a:r>
                      <a:endParaRPr/>
                    </a:p>
                  </a:txBody>
                  <a:tcPr marT="91425" marB="91425" marR="91425" marL="91425"/>
                </a:tc>
              </a:tr>
              <a:tr h="381000">
                <a:tc>
                  <a:txBody>
                    <a:bodyPr/>
                    <a:lstStyle/>
                    <a:p>
                      <a:pPr indent="0" lvl="0" marL="0" rtl="0" algn="r">
                        <a:lnSpc>
                          <a:spcPct val="115000"/>
                        </a:lnSpc>
                        <a:spcBef>
                          <a:spcPts val="0"/>
                        </a:spcBef>
                        <a:spcAft>
                          <a:spcPts val="0"/>
                        </a:spcAft>
                        <a:buNone/>
                      </a:pPr>
                      <a:r>
                        <a:rPr lang="en-GB" sz="2000">
                          <a:solidFill>
                            <a:schemeClr val="lt1"/>
                          </a:solidFill>
                        </a:rPr>
                        <a:t>Battery Charging IC MCP73812T:</a:t>
                      </a:r>
                      <a:endParaRPr/>
                    </a:p>
                  </a:txBody>
                  <a:tcPr marT="91425" marB="91425" marR="91425" marL="91425"/>
                </a:tc>
                <a:tc>
                  <a:txBody>
                    <a:bodyPr/>
                    <a:lstStyle/>
                    <a:p>
                      <a:pPr indent="0" lvl="0" marL="0" rtl="0" algn="r">
                        <a:lnSpc>
                          <a:spcPct val="115000"/>
                        </a:lnSpc>
                        <a:spcBef>
                          <a:spcPts val="0"/>
                        </a:spcBef>
                        <a:spcAft>
                          <a:spcPts val="0"/>
                        </a:spcAft>
                        <a:buNone/>
                      </a:pPr>
                      <a:r>
                        <a:rPr lang="en-GB" sz="2000">
                          <a:solidFill>
                            <a:schemeClr val="lt1"/>
                          </a:solidFill>
                        </a:rPr>
                        <a:t>$1.60</a:t>
                      </a:r>
                      <a:endParaRPr/>
                    </a:p>
                  </a:txBody>
                  <a:tcPr marT="91425" marB="91425" marR="91425" marL="91425"/>
                </a:tc>
              </a:tr>
              <a:tr h="381000">
                <a:tc>
                  <a:txBody>
                    <a:bodyPr/>
                    <a:lstStyle/>
                    <a:p>
                      <a:pPr indent="0" lvl="0" marL="0" rtl="0" algn="r">
                        <a:lnSpc>
                          <a:spcPct val="115000"/>
                        </a:lnSpc>
                        <a:spcBef>
                          <a:spcPts val="0"/>
                        </a:spcBef>
                        <a:spcAft>
                          <a:spcPts val="0"/>
                        </a:spcAft>
                        <a:buNone/>
                      </a:pPr>
                      <a:r>
                        <a:rPr lang="en-GB" sz="2000">
                          <a:solidFill>
                            <a:schemeClr val="lt1"/>
                          </a:solidFill>
                        </a:rPr>
                        <a:t>Battery:</a:t>
                      </a:r>
                      <a:endParaRPr/>
                    </a:p>
                  </a:txBody>
                  <a:tcPr marT="91425" marB="91425" marR="91425" marL="91425"/>
                </a:tc>
                <a:tc>
                  <a:txBody>
                    <a:bodyPr/>
                    <a:lstStyle/>
                    <a:p>
                      <a:pPr indent="0" lvl="0" marL="0" rtl="0" algn="r">
                        <a:lnSpc>
                          <a:spcPct val="115000"/>
                        </a:lnSpc>
                        <a:spcBef>
                          <a:spcPts val="0"/>
                        </a:spcBef>
                        <a:spcAft>
                          <a:spcPts val="0"/>
                        </a:spcAft>
                        <a:buNone/>
                      </a:pPr>
                      <a:r>
                        <a:rPr lang="en-GB" sz="2000">
                          <a:solidFill>
                            <a:schemeClr val="lt1"/>
                          </a:solidFill>
                        </a:rPr>
                        <a:t>$1.17</a:t>
                      </a:r>
                      <a:endParaRPr/>
                    </a:p>
                  </a:txBody>
                  <a:tcPr marT="91425" marB="91425" marR="91425" marL="91425"/>
                </a:tc>
              </a:tr>
            </a:tbl>
          </a:graphicData>
        </a:graphic>
      </p:graphicFrame>
      <p:pic>
        <p:nvPicPr>
          <p:cNvPr id="722" name="Google Shape;722;p55"/>
          <p:cNvPicPr preferRelativeResize="0"/>
          <p:nvPr/>
        </p:nvPicPr>
        <p:blipFill>
          <a:blip r:embed="rId5">
            <a:alphaModFix/>
          </a:blip>
          <a:stretch>
            <a:fillRect/>
          </a:stretch>
        </p:blipFill>
        <p:spPr>
          <a:xfrm rot="2501405">
            <a:off x="5782737" y="218075"/>
            <a:ext cx="1741026" cy="1741026"/>
          </a:xfrm>
          <a:prstGeom prst="rect">
            <a:avLst/>
          </a:prstGeom>
          <a:noFill/>
          <a:ln>
            <a:noFill/>
          </a:ln>
        </p:spPr>
      </p:pic>
      <p:sp>
        <p:nvSpPr>
          <p:cNvPr id="723" name="Google Shape;723;p55"/>
          <p:cNvSpPr txBox="1"/>
          <p:nvPr/>
        </p:nvSpPr>
        <p:spPr>
          <a:xfrm>
            <a:off x="551450" y="4762500"/>
            <a:ext cx="44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 </a:t>
            </a:r>
            <a:r>
              <a:rPr lang="en-GB">
                <a:solidFill>
                  <a:schemeClr val="lt1"/>
                </a:solidFill>
                <a:latin typeface="Lato"/>
                <a:ea typeface="Lato"/>
                <a:cs typeface="Lato"/>
                <a:sym typeface="Lato"/>
              </a:rPr>
              <a:t>quotes in CAD for order quantity of 1000 *</a:t>
            </a:r>
            <a:endParaRPr>
              <a:solidFill>
                <a:schemeClr val="lt1"/>
              </a:solidFill>
              <a:latin typeface="Lato"/>
              <a:ea typeface="Lato"/>
              <a:cs typeface="Lato"/>
              <a:sym typeface="Lato"/>
            </a:endParaRPr>
          </a:p>
        </p:txBody>
      </p:sp>
      <p:pic>
        <p:nvPicPr>
          <p:cNvPr id="724" name="Google Shape;724;p55"/>
          <p:cNvPicPr preferRelativeResize="0"/>
          <p:nvPr/>
        </p:nvPicPr>
        <p:blipFill>
          <a:blip r:embed="rId6">
            <a:alphaModFix/>
          </a:blip>
          <a:stretch>
            <a:fillRect/>
          </a:stretch>
        </p:blipFill>
        <p:spPr>
          <a:xfrm>
            <a:off x="7625025" y="545483"/>
            <a:ext cx="1086200" cy="1086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30" name="Google Shape;730;p56"/>
          <p:cNvSpPr txBox="1"/>
          <p:nvPr>
            <p:ph idx="4294967295" type="title"/>
          </p:nvPr>
        </p:nvSpPr>
        <p:spPr>
          <a:xfrm>
            <a:off x="0" y="57375"/>
            <a:ext cx="86694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a:t>
            </a:r>
            <a:endParaRPr/>
          </a:p>
        </p:txBody>
      </p:sp>
      <p:pic>
        <p:nvPicPr>
          <p:cNvPr id="731" name="Google Shape;731;p56"/>
          <p:cNvPicPr preferRelativeResize="0"/>
          <p:nvPr/>
        </p:nvPicPr>
        <p:blipFill>
          <a:blip r:embed="rId3">
            <a:alphaModFix/>
          </a:blip>
          <a:stretch>
            <a:fillRect/>
          </a:stretch>
        </p:blipFill>
        <p:spPr>
          <a:xfrm>
            <a:off x="6532200" y="2651979"/>
            <a:ext cx="2137200" cy="1083048"/>
          </a:xfrm>
          <a:prstGeom prst="rect">
            <a:avLst/>
          </a:prstGeom>
          <a:noFill/>
          <a:ln cap="flat" cmpd="sng" w="28575">
            <a:solidFill>
              <a:schemeClr val="lt1"/>
            </a:solidFill>
            <a:prstDash val="solid"/>
            <a:round/>
            <a:headEnd len="sm" w="sm" type="none"/>
            <a:tailEnd len="sm" w="sm" type="none"/>
          </a:ln>
        </p:spPr>
      </p:pic>
      <p:pic>
        <p:nvPicPr>
          <p:cNvPr id="732" name="Google Shape;732;p56"/>
          <p:cNvPicPr preferRelativeResize="0"/>
          <p:nvPr/>
        </p:nvPicPr>
        <p:blipFill>
          <a:blip r:embed="rId4">
            <a:alphaModFix/>
          </a:blip>
          <a:stretch>
            <a:fillRect/>
          </a:stretch>
        </p:blipFill>
        <p:spPr>
          <a:xfrm>
            <a:off x="6532200" y="855675"/>
            <a:ext cx="2137199" cy="1422675"/>
          </a:xfrm>
          <a:prstGeom prst="rect">
            <a:avLst/>
          </a:prstGeom>
          <a:noFill/>
          <a:ln cap="flat" cmpd="sng" w="28575">
            <a:solidFill>
              <a:schemeClr val="lt1"/>
            </a:solidFill>
            <a:prstDash val="solid"/>
            <a:round/>
            <a:headEnd len="sm" w="sm" type="none"/>
            <a:tailEnd len="sm" w="sm" type="none"/>
          </a:ln>
        </p:spPr>
      </p:pic>
      <p:pic>
        <p:nvPicPr>
          <p:cNvPr id="733" name="Google Shape;733;p56"/>
          <p:cNvPicPr preferRelativeResize="0"/>
          <p:nvPr/>
        </p:nvPicPr>
        <p:blipFill>
          <a:blip r:embed="rId5">
            <a:alphaModFix/>
          </a:blip>
          <a:stretch>
            <a:fillRect/>
          </a:stretch>
        </p:blipFill>
        <p:spPr>
          <a:xfrm rot="-5400003">
            <a:off x="3695062" y="1606514"/>
            <a:ext cx="2163750" cy="2692472"/>
          </a:xfrm>
          <a:prstGeom prst="rect">
            <a:avLst/>
          </a:prstGeom>
          <a:noFill/>
          <a:ln>
            <a:noFill/>
          </a:ln>
          <a:effectLst>
            <a:outerShdw blurRad="57150" rotWithShape="0" algn="bl" dir="5400000" dist="19050">
              <a:srgbClr val="000000">
                <a:alpha val="50000"/>
              </a:srgbClr>
            </a:outerShdw>
          </a:effectLst>
        </p:spPr>
      </p:pic>
      <p:sp>
        <p:nvSpPr>
          <p:cNvPr id="734" name="Google Shape;734;p56"/>
          <p:cNvSpPr txBox="1"/>
          <p:nvPr/>
        </p:nvSpPr>
        <p:spPr>
          <a:xfrm>
            <a:off x="0" y="1236975"/>
            <a:ext cx="41925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Wireless protocol throughput</a:t>
            </a:r>
            <a:endParaRPr sz="2000">
              <a:solidFill>
                <a:schemeClr val="lt1"/>
              </a:solidFill>
              <a:latin typeface="Lato"/>
              <a:ea typeface="Lato"/>
              <a:cs typeface="Lato"/>
              <a:sym typeface="Lato"/>
            </a:endParaRPr>
          </a:p>
          <a:p>
            <a:pPr indent="0" lvl="0" marL="457200" rtl="0" algn="l">
              <a:spcBef>
                <a:spcPts val="0"/>
              </a:spcBef>
              <a:spcAft>
                <a:spcPts val="0"/>
              </a:spcAft>
              <a:buNone/>
            </a:pPr>
            <a:r>
              <a:t/>
            </a:r>
            <a:endParaRPr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Bracelet cost savings</a:t>
            </a:r>
            <a:endParaRPr sz="2000">
              <a:solidFill>
                <a:schemeClr val="lt1"/>
              </a:solidFill>
              <a:latin typeface="Lato"/>
              <a:ea typeface="Lato"/>
              <a:cs typeface="Lato"/>
              <a:sym typeface="Lato"/>
            </a:endParaRPr>
          </a:p>
          <a:p>
            <a:pPr indent="0" lvl="0" marL="457200" rtl="0" algn="l">
              <a:spcBef>
                <a:spcPts val="0"/>
              </a:spcBef>
              <a:spcAft>
                <a:spcPts val="0"/>
              </a:spcAft>
              <a:buNone/>
            </a:pPr>
            <a:r>
              <a:t/>
            </a:r>
            <a:endParaRPr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Bracelet s</a:t>
            </a:r>
            <a:r>
              <a:rPr lang="en-GB" sz="2000">
                <a:solidFill>
                  <a:schemeClr val="lt1"/>
                </a:solidFill>
                <a:latin typeface="Lato"/>
                <a:ea typeface="Lato"/>
                <a:cs typeface="Lato"/>
                <a:sym typeface="Lato"/>
              </a:rPr>
              <a:t>pace savings</a:t>
            </a:r>
            <a:endParaRPr sz="20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40" name="Google Shape;740;p57"/>
          <p:cNvSpPr txBox="1"/>
          <p:nvPr/>
        </p:nvSpPr>
        <p:spPr>
          <a:xfrm>
            <a:off x="134225" y="1331125"/>
            <a:ext cx="44880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Central controller adapter from standard lighting protocols</a:t>
            </a:r>
            <a:endParaRPr sz="2000">
              <a:solidFill>
                <a:schemeClr val="lt1"/>
              </a:solidFill>
              <a:latin typeface="Lato"/>
              <a:ea typeface="Lato"/>
              <a:cs typeface="Lato"/>
              <a:sym typeface="Lato"/>
            </a:endParaRPr>
          </a:p>
          <a:p>
            <a:pPr indent="0" lvl="0" marL="457200" rtl="0" algn="l">
              <a:spcBef>
                <a:spcPts val="0"/>
              </a:spcBef>
              <a:spcAft>
                <a:spcPts val="0"/>
              </a:spcAft>
              <a:buNone/>
            </a:pPr>
            <a:r>
              <a:t/>
            </a:r>
            <a:endParaRPr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More NFC functionality</a:t>
            </a:r>
            <a:endParaRPr sz="2000">
              <a:solidFill>
                <a:schemeClr val="lt1"/>
              </a:solidFill>
              <a:latin typeface="Lato"/>
              <a:ea typeface="Lato"/>
              <a:cs typeface="Lato"/>
              <a:sym typeface="Lato"/>
            </a:endParaRPr>
          </a:p>
          <a:p>
            <a:pPr indent="0" lvl="0" marL="457200" rtl="0" algn="l">
              <a:spcBef>
                <a:spcPts val="0"/>
              </a:spcBef>
              <a:spcAft>
                <a:spcPts val="0"/>
              </a:spcAft>
              <a:buNone/>
            </a:pPr>
            <a:r>
              <a:t/>
            </a:r>
            <a:endParaRPr sz="2000">
              <a:solidFill>
                <a:schemeClr val="lt1"/>
              </a:solidFill>
              <a:latin typeface="Lato"/>
              <a:ea typeface="Lato"/>
              <a:cs typeface="Lato"/>
              <a:sym typeface="Lato"/>
            </a:endParaRPr>
          </a:p>
          <a:p>
            <a:pPr indent="-355600" lvl="0" marL="457200" rtl="0" algn="l">
              <a:spcBef>
                <a:spcPts val="0"/>
              </a:spcBef>
              <a:spcAft>
                <a:spcPts val="0"/>
              </a:spcAft>
              <a:buClr>
                <a:schemeClr val="lt1"/>
              </a:buClr>
              <a:buSzPts val="2000"/>
              <a:buFont typeface="Lato"/>
              <a:buChar char="●"/>
            </a:pPr>
            <a:r>
              <a:rPr lang="en-GB" sz="2000">
                <a:solidFill>
                  <a:schemeClr val="lt1"/>
                </a:solidFill>
                <a:latin typeface="Lato"/>
                <a:ea typeface="Lato"/>
                <a:cs typeface="Lato"/>
                <a:sym typeface="Lato"/>
              </a:rPr>
              <a:t>More features outside of concerts!</a:t>
            </a:r>
            <a:endParaRPr sz="2000"/>
          </a:p>
        </p:txBody>
      </p:sp>
      <p:sp>
        <p:nvSpPr>
          <p:cNvPr id="741" name="Google Shape;741;p57"/>
          <p:cNvSpPr txBox="1"/>
          <p:nvPr>
            <p:ph idx="4294967295" type="title"/>
          </p:nvPr>
        </p:nvSpPr>
        <p:spPr>
          <a:xfrm>
            <a:off x="0" y="57375"/>
            <a:ext cx="86694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Potential Improvements</a:t>
            </a:r>
            <a:endParaRPr/>
          </a:p>
        </p:txBody>
      </p:sp>
      <p:pic>
        <p:nvPicPr>
          <p:cNvPr id="742" name="Google Shape;742;p57"/>
          <p:cNvPicPr preferRelativeResize="0"/>
          <p:nvPr/>
        </p:nvPicPr>
        <p:blipFill>
          <a:blip r:embed="rId3">
            <a:alphaModFix/>
          </a:blip>
          <a:stretch>
            <a:fillRect/>
          </a:stretch>
        </p:blipFill>
        <p:spPr>
          <a:xfrm rot="-1321449">
            <a:off x="7019737" y="435036"/>
            <a:ext cx="1221250" cy="2123832"/>
          </a:xfrm>
          <a:prstGeom prst="rect">
            <a:avLst/>
          </a:prstGeom>
          <a:noFill/>
          <a:ln>
            <a:noFill/>
          </a:ln>
        </p:spPr>
      </p:pic>
      <p:pic>
        <p:nvPicPr>
          <p:cNvPr id="743" name="Google Shape;743;p57"/>
          <p:cNvPicPr preferRelativeResize="0"/>
          <p:nvPr/>
        </p:nvPicPr>
        <p:blipFill rotWithShape="1">
          <a:blip r:embed="rId4">
            <a:alphaModFix/>
          </a:blip>
          <a:srcRect b="17143" l="0" r="0" t="0"/>
          <a:stretch/>
        </p:blipFill>
        <p:spPr>
          <a:xfrm rot="-1337291">
            <a:off x="7249355" y="828262"/>
            <a:ext cx="762038" cy="1337361"/>
          </a:xfrm>
          <a:prstGeom prst="rect">
            <a:avLst/>
          </a:prstGeom>
          <a:noFill/>
          <a:ln>
            <a:noFill/>
          </a:ln>
        </p:spPr>
      </p:pic>
      <p:sp>
        <p:nvSpPr>
          <p:cNvPr id="744" name="Google Shape;744;p57"/>
          <p:cNvSpPr/>
          <p:nvPr/>
        </p:nvSpPr>
        <p:spPr>
          <a:xfrm>
            <a:off x="5185443" y="3407623"/>
            <a:ext cx="802564" cy="1375122"/>
          </a:xfrm>
          <a:custGeom>
            <a:rect b="b" l="l" r="r" t="t"/>
            <a:pathLst>
              <a:path extrusionOk="0" h="44957" w="26411">
                <a:moveTo>
                  <a:pt x="26411" y="41281"/>
                </a:moveTo>
                <a:cubicBezTo>
                  <a:pt x="23914" y="41891"/>
                  <a:pt x="14926" y="44999"/>
                  <a:pt x="11430" y="44943"/>
                </a:cubicBezTo>
                <a:cubicBezTo>
                  <a:pt x="7934" y="44888"/>
                  <a:pt x="6935" y="43611"/>
                  <a:pt x="5437" y="40948"/>
                </a:cubicBezTo>
                <a:cubicBezTo>
                  <a:pt x="3939" y="38285"/>
                  <a:pt x="3329" y="33736"/>
                  <a:pt x="2441" y="28964"/>
                </a:cubicBezTo>
                <a:cubicBezTo>
                  <a:pt x="1553" y="24192"/>
                  <a:pt x="-111" y="16480"/>
                  <a:pt x="111" y="12318"/>
                </a:cubicBezTo>
                <a:cubicBezTo>
                  <a:pt x="333" y="8157"/>
                  <a:pt x="1387" y="6048"/>
                  <a:pt x="3773" y="3995"/>
                </a:cubicBezTo>
                <a:cubicBezTo>
                  <a:pt x="6159" y="1942"/>
                  <a:pt x="12651" y="666"/>
                  <a:pt x="14426" y="0"/>
                </a:cubicBezTo>
              </a:path>
            </a:pathLst>
          </a:custGeom>
          <a:noFill/>
          <a:ln cap="flat" cmpd="sng" w="9525">
            <a:solidFill>
              <a:schemeClr val="lt1"/>
            </a:solidFill>
            <a:prstDash val="solid"/>
            <a:round/>
            <a:headEnd len="med" w="med" type="none"/>
            <a:tailEnd len="med" w="med" type="none"/>
          </a:ln>
        </p:spPr>
      </p:sp>
      <p:pic>
        <p:nvPicPr>
          <p:cNvPr id="745" name="Google Shape;745;p57"/>
          <p:cNvPicPr preferRelativeResize="0"/>
          <p:nvPr/>
        </p:nvPicPr>
        <p:blipFill>
          <a:blip r:embed="rId5">
            <a:alphaModFix/>
          </a:blip>
          <a:stretch>
            <a:fillRect/>
          </a:stretch>
        </p:blipFill>
        <p:spPr>
          <a:xfrm>
            <a:off x="4765175" y="2067575"/>
            <a:ext cx="1643160" cy="1653846"/>
          </a:xfrm>
          <a:prstGeom prst="rect">
            <a:avLst/>
          </a:prstGeom>
          <a:noFill/>
          <a:ln>
            <a:noFill/>
          </a:ln>
          <a:effectLst>
            <a:outerShdw blurRad="57150" rotWithShape="0" algn="bl" dir="5400000" dist="19050">
              <a:srgbClr val="FF00FF">
                <a:alpha val="50000"/>
              </a:srgbClr>
            </a:outerShdw>
          </a:effectLst>
        </p:spPr>
      </p:pic>
      <p:pic>
        <p:nvPicPr>
          <p:cNvPr id="746" name="Google Shape;746;p57"/>
          <p:cNvPicPr preferRelativeResize="0"/>
          <p:nvPr/>
        </p:nvPicPr>
        <p:blipFill>
          <a:blip r:embed="rId6">
            <a:alphaModFix/>
          </a:blip>
          <a:stretch>
            <a:fillRect/>
          </a:stretch>
        </p:blipFill>
        <p:spPr>
          <a:xfrm>
            <a:off x="5444414" y="3448961"/>
            <a:ext cx="2396162" cy="1607864"/>
          </a:xfrm>
          <a:prstGeom prst="rect">
            <a:avLst/>
          </a:prstGeom>
          <a:noFill/>
          <a:ln>
            <a:noFill/>
          </a:ln>
        </p:spPr>
      </p:pic>
      <p:pic>
        <p:nvPicPr>
          <p:cNvPr id="747" name="Google Shape;747;p57"/>
          <p:cNvPicPr preferRelativeResize="0"/>
          <p:nvPr/>
        </p:nvPicPr>
        <p:blipFill rotWithShape="1">
          <a:blip r:embed="rId7">
            <a:alphaModFix/>
          </a:blip>
          <a:srcRect b="10101" l="24499" r="0" t="21643"/>
          <a:stretch/>
        </p:blipFill>
        <p:spPr>
          <a:xfrm>
            <a:off x="4692875" y="839875"/>
            <a:ext cx="1643151" cy="1485593"/>
          </a:xfrm>
          <a:prstGeom prst="rect">
            <a:avLst/>
          </a:prstGeom>
          <a:noFill/>
          <a:ln>
            <a:noFill/>
          </a:ln>
          <a:effectLst>
            <a:outerShdw blurRad="628650" rotWithShape="0" algn="bl" dir="5400000" dist="19050">
              <a:srgbClr val="E07CC5">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53" name="Google Shape;753;p58"/>
          <p:cNvSpPr txBox="1"/>
          <p:nvPr>
            <p:ph type="ctrTitle"/>
          </p:nvPr>
        </p:nvSpPr>
        <p:spPr>
          <a:xfrm>
            <a:off x="0" y="0"/>
            <a:ext cx="9144000" cy="9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Questions?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59" name="Google Shape;759;p59"/>
          <p:cNvSpPr txBox="1"/>
          <p:nvPr>
            <p:ph idx="4294967295" type="title"/>
          </p:nvPr>
        </p:nvSpPr>
        <p:spPr>
          <a:xfrm>
            <a:off x="0" y="226050"/>
            <a:ext cx="3553200" cy="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Lato"/>
                <a:ea typeface="Lato"/>
                <a:cs typeface="Lato"/>
                <a:sym typeface="Lato"/>
              </a:rPr>
              <a:t>Wireless protocol selection</a:t>
            </a:r>
            <a:endParaRPr sz="1800">
              <a:latin typeface="Lato"/>
              <a:ea typeface="Lato"/>
              <a:cs typeface="Lato"/>
              <a:sym typeface="Lato"/>
            </a:endParaRPr>
          </a:p>
          <a:p>
            <a:pPr indent="0" lvl="0" marL="0" rtl="0" algn="l">
              <a:spcBef>
                <a:spcPts val="0"/>
              </a:spcBef>
              <a:spcAft>
                <a:spcPts val="0"/>
              </a:spcAft>
              <a:buNone/>
            </a:pPr>
            <a:r>
              <a:t/>
            </a:r>
            <a:endParaRPr/>
          </a:p>
        </p:txBody>
      </p:sp>
      <p:sp>
        <p:nvSpPr>
          <p:cNvPr id="760" name="Google Shape;760;p59"/>
          <p:cNvSpPr txBox="1"/>
          <p:nvPr/>
        </p:nvSpPr>
        <p:spPr>
          <a:xfrm>
            <a:off x="299150" y="1006850"/>
            <a:ext cx="442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761" name="Google Shape;761;p59"/>
          <p:cNvSpPr txBox="1"/>
          <p:nvPr/>
        </p:nvSpPr>
        <p:spPr>
          <a:xfrm>
            <a:off x="327175" y="875000"/>
            <a:ext cx="5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762" name="Google Shape;762;p59"/>
          <p:cNvSpPr txBox="1"/>
          <p:nvPr/>
        </p:nvSpPr>
        <p:spPr>
          <a:xfrm>
            <a:off x="-58000" y="827250"/>
            <a:ext cx="66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Lato"/>
                <a:ea typeface="Lato"/>
                <a:cs typeface="Lato"/>
                <a:sym typeface="Lato"/>
              </a:rPr>
              <a:t>ANT is used by central controller to send messages to bracelet over 2.4GHz radio</a:t>
            </a:r>
            <a:endParaRPr b="1">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low power, lightweight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b="1" lang="en-GB">
                <a:solidFill>
                  <a:schemeClr val="lt1"/>
                </a:solidFill>
                <a:latin typeface="Lato"/>
                <a:ea typeface="Lato"/>
                <a:cs typeface="Lato"/>
                <a:sym typeface="Lato"/>
              </a:rPr>
              <a:t>connectionless broadcast supported, bracelet is receive only</a:t>
            </a:r>
            <a:endParaRPr b="1">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enables asymmetrical Tx/Rx</a:t>
            </a:r>
            <a:endParaRPr b="1">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80 frequency channels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b="1" lang="en-GB">
                <a:solidFill>
                  <a:schemeClr val="lt1"/>
                </a:solidFill>
                <a:latin typeface="Lato"/>
                <a:ea typeface="Lato"/>
                <a:cs typeface="Lato"/>
                <a:sym typeface="Lato"/>
              </a:rPr>
              <a:t>SoCs available with built-in ANT and BLE coexistence</a:t>
            </a:r>
            <a:endParaRPr>
              <a:solidFill>
                <a:schemeClr val="lt1"/>
              </a:solidFill>
              <a:latin typeface="Lato"/>
              <a:ea typeface="Lato"/>
              <a:cs typeface="Lato"/>
              <a:sym typeface="Lato"/>
            </a:endParaRPr>
          </a:p>
        </p:txBody>
      </p:sp>
      <p:graphicFrame>
        <p:nvGraphicFramePr>
          <p:cNvPr id="763" name="Google Shape;763;p59"/>
          <p:cNvGraphicFramePr/>
          <p:nvPr/>
        </p:nvGraphicFramePr>
        <p:xfrm>
          <a:off x="54250" y="2672155"/>
          <a:ext cx="3000000" cy="3000000"/>
        </p:xfrm>
        <a:graphic>
          <a:graphicData uri="http://schemas.openxmlformats.org/drawingml/2006/table">
            <a:tbl>
              <a:tblPr>
                <a:noFill/>
                <a:tableStyleId>{47AA4D5F-159C-457E-9C81-C503859410F4}</a:tableStyleId>
              </a:tblPr>
              <a:tblGrid>
                <a:gridCol w="2281800"/>
                <a:gridCol w="6328300"/>
              </a:tblGrid>
              <a:tr h="415550">
                <a:tc>
                  <a:txBody>
                    <a:bodyPr/>
                    <a:lstStyle/>
                    <a:p>
                      <a:pPr indent="0" lvl="0" marL="0" rtl="0" algn="l">
                        <a:spcBef>
                          <a:spcPts val="0"/>
                        </a:spcBef>
                        <a:spcAft>
                          <a:spcPts val="0"/>
                        </a:spcAft>
                        <a:buNone/>
                      </a:pPr>
                      <a:r>
                        <a:rPr b="1" lang="en-GB" sz="1200">
                          <a:solidFill>
                            <a:schemeClr val="lt1"/>
                          </a:solidFill>
                          <a:latin typeface="Lato"/>
                          <a:ea typeface="Lato"/>
                          <a:cs typeface="Lato"/>
                          <a:sym typeface="Lato"/>
                        </a:rPr>
                        <a:t>Alternative Protocol</a:t>
                      </a:r>
                      <a:endParaRPr b="1" sz="1200">
                        <a:solidFill>
                          <a:schemeClr val="lt1"/>
                        </a:solidFill>
                        <a:latin typeface="Lato"/>
                        <a:ea typeface="Lato"/>
                        <a:cs typeface="Lato"/>
                        <a:sym typeface="Lato"/>
                      </a:endParaRPr>
                    </a:p>
                  </a:txBody>
                  <a:tcPr marT="91425" marB="91425" marR="91425" marL="91425">
                    <a:solidFill>
                      <a:srgbClr val="55688B">
                        <a:alpha val="35980"/>
                      </a:srgbClr>
                    </a:solidFill>
                  </a:tcPr>
                </a:tc>
                <a:tc>
                  <a:txBody>
                    <a:bodyPr/>
                    <a:lstStyle/>
                    <a:p>
                      <a:pPr indent="0" lvl="0" marL="0" rtl="0" algn="l">
                        <a:spcBef>
                          <a:spcPts val="0"/>
                        </a:spcBef>
                        <a:spcAft>
                          <a:spcPts val="0"/>
                        </a:spcAft>
                        <a:buNone/>
                      </a:pPr>
                      <a:r>
                        <a:rPr b="1" lang="en-GB" sz="1200">
                          <a:solidFill>
                            <a:schemeClr val="lt1"/>
                          </a:solidFill>
                          <a:latin typeface="Lato"/>
                          <a:ea typeface="Lato"/>
                          <a:cs typeface="Lato"/>
                          <a:sym typeface="Lato"/>
                        </a:rPr>
                        <a:t>Reasoning for not selecting</a:t>
                      </a:r>
                      <a:endParaRPr b="1" sz="1200">
                        <a:solidFill>
                          <a:schemeClr val="lt1"/>
                        </a:solidFill>
                        <a:latin typeface="Lato"/>
                        <a:ea typeface="Lato"/>
                        <a:cs typeface="Lato"/>
                        <a:sym typeface="Lato"/>
                      </a:endParaRPr>
                    </a:p>
                  </a:txBody>
                  <a:tcPr marT="91425" marB="91425" marR="91425" marL="91425">
                    <a:solidFill>
                      <a:srgbClr val="55688B">
                        <a:alpha val="35980"/>
                      </a:srgbClr>
                    </a:solidFill>
                  </a:tcPr>
                </a:tc>
              </a:tr>
              <a:tr h="463875">
                <a:tc>
                  <a:txBody>
                    <a:bodyPr/>
                    <a:lstStyle/>
                    <a:p>
                      <a:pPr indent="0" lvl="0" marL="0" rtl="0" algn="l">
                        <a:spcBef>
                          <a:spcPts val="0"/>
                        </a:spcBef>
                        <a:spcAft>
                          <a:spcPts val="0"/>
                        </a:spcAft>
                        <a:buNone/>
                      </a:pPr>
                      <a:r>
                        <a:rPr lang="en-GB" sz="1200">
                          <a:solidFill>
                            <a:schemeClr val="lt1"/>
                          </a:solidFill>
                          <a:latin typeface="Lato"/>
                          <a:ea typeface="Lato"/>
                          <a:cs typeface="Lato"/>
                          <a:sym typeface="Lato"/>
                        </a:rPr>
                        <a:t> A Proprietary 2.4GHz Protocol</a:t>
                      </a:r>
                      <a:endParaRPr sz="1200"/>
                    </a:p>
                  </a:txBody>
                  <a:tcPr marT="91425" marB="91425" marR="91425" marL="91425"/>
                </a:tc>
                <a:tc>
                  <a:txBody>
                    <a:bodyPr/>
                    <a:lstStyle/>
                    <a:p>
                      <a:pPr indent="0" lvl="0" marL="0" rtl="0" algn="l">
                        <a:spcBef>
                          <a:spcPts val="0"/>
                        </a:spcBef>
                        <a:spcAft>
                          <a:spcPts val="0"/>
                        </a:spcAft>
                        <a:buNone/>
                      </a:pPr>
                      <a:r>
                        <a:rPr lang="en-GB" sz="1200">
                          <a:solidFill>
                            <a:schemeClr val="lt1"/>
                          </a:solidFill>
                          <a:latin typeface="Lato"/>
                          <a:ea typeface="Lato"/>
                          <a:cs typeface="Lato"/>
                          <a:sym typeface="Lato"/>
                        </a:rPr>
                        <a:t>Additional development time for minimal benefits over ANT.</a:t>
                      </a:r>
                      <a:endParaRPr sz="1200"/>
                    </a:p>
                  </a:txBody>
                  <a:tcPr marT="91425" marB="91425" marR="91425" marL="91425"/>
                </a:tc>
              </a:tr>
              <a:tr h="413250">
                <a:tc>
                  <a:txBody>
                    <a:bodyPr/>
                    <a:lstStyle/>
                    <a:p>
                      <a:pPr indent="0" lvl="0" marL="0" rtl="0" algn="l">
                        <a:spcBef>
                          <a:spcPts val="0"/>
                        </a:spcBef>
                        <a:spcAft>
                          <a:spcPts val="0"/>
                        </a:spcAft>
                        <a:buNone/>
                      </a:pPr>
                      <a:r>
                        <a:rPr lang="en-GB" sz="1200">
                          <a:solidFill>
                            <a:schemeClr val="lt1"/>
                          </a:solidFill>
                          <a:latin typeface="Lato"/>
                          <a:ea typeface="Lato"/>
                          <a:cs typeface="Lato"/>
                          <a:sym typeface="Lato"/>
                        </a:rPr>
                        <a:t>Zigbee, Bluetooth Mesh</a:t>
                      </a:r>
                      <a:endParaRPr sz="1200"/>
                    </a:p>
                  </a:txBody>
                  <a:tcPr marT="91425" marB="91425" marR="91425" marL="91425"/>
                </a:tc>
                <a:tc>
                  <a:txBody>
                    <a:bodyPr/>
                    <a:lstStyle/>
                    <a:p>
                      <a:pPr indent="0" lvl="0" marL="0" rtl="0" algn="l">
                        <a:spcBef>
                          <a:spcPts val="0"/>
                        </a:spcBef>
                        <a:spcAft>
                          <a:spcPts val="0"/>
                        </a:spcAft>
                        <a:buNone/>
                      </a:pPr>
                      <a:r>
                        <a:rPr lang="en-GB" sz="1200">
                          <a:solidFill>
                            <a:schemeClr val="lt1"/>
                          </a:solidFill>
                          <a:latin typeface="Lato"/>
                          <a:ea typeface="Lato"/>
                          <a:cs typeface="Lato"/>
                          <a:sym typeface="Lato"/>
                        </a:rPr>
                        <a:t>Mesh network adds unnecessary complexity since bracelets have nothing to send.</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p>
                  </a:txBody>
                  <a:tcPr marT="91425" marB="91425" marR="91425" marL="91425"/>
                </a:tc>
              </a:tr>
              <a:tr h="393900">
                <a:tc>
                  <a:txBody>
                    <a:bodyPr/>
                    <a:lstStyle/>
                    <a:p>
                      <a:pPr indent="0" lvl="0" marL="0" rtl="0" algn="l">
                        <a:spcBef>
                          <a:spcPts val="0"/>
                        </a:spcBef>
                        <a:spcAft>
                          <a:spcPts val="0"/>
                        </a:spcAft>
                        <a:buNone/>
                      </a:pPr>
                      <a:r>
                        <a:rPr lang="en-GB" sz="1200">
                          <a:solidFill>
                            <a:schemeClr val="lt1"/>
                          </a:solidFill>
                          <a:latin typeface="Lato"/>
                          <a:ea typeface="Lato"/>
                          <a:cs typeface="Lato"/>
                          <a:sym typeface="Lato"/>
                        </a:rPr>
                        <a:t>LoRa</a:t>
                      </a:r>
                      <a:endParaRPr sz="1200"/>
                    </a:p>
                  </a:txBody>
                  <a:tcPr marT="91425" marB="91425" marR="91425" marL="91425"/>
                </a:tc>
                <a:tc>
                  <a:txBody>
                    <a:bodyPr/>
                    <a:lstStyle/>
                    <a:p>
                      <a:pPr indent="0" lvl="0" marL="0" rtl="0" algn="l">
                        <a:spcBef>
                          <a:spcPts val="0"/>
                        </a:spcBef>
                        <a:spcAft>
                          <a:spcPts val="0"/>
                        </a:spcAft>
                        <a:buNone/>
                      </a:pPr>
                      <a:r>
                        <a:rPr lang="en-GB" sz="1200">
                          <a:solidFill>
                            <a:schemeClr val="lt1"/>
                          </a:solidFill>
                          <a:latin typeface="Lato"/>
                          <a:ea typeface="Lato"/>
                          <a:cs typeface="Lato"/>
                          <a:sym typeface="Lato"/>
                        </a:rPr>
                        <a:t>Data rate is too low, latency is too high, connectionless broadcast not supported.</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p>
                  </a:txBody>
                  <a:tcPr marT="91425" marB="91425" marR="91425" marL="91425"/>
                </a:tc>
              </a:tr>
              <a:tr h="408025">
                <a:tc>
                  <a:txBody>
                    <a:bodyPr/>
                    <a:lstStyle/>
                    <a:p>
                      <a:pPr indent="0" lvl="0" marL="0" rtl="0" algn="l">
                        <a:spcBef>
                          <a:spcPts val="0"/>
                        </a:spcBef>
                        <a:spcAft>
                          <a:spcPts val="0"/>
                        </a:spcAft>
                        <a:buNone/>
                      </a:pPr>
                      <a:r>
                        <a:rPr lang="en-GB" sz="1200">
                          <a:solidFill>
                            <a:schemeClr val="lt1"/>
                          </a:solidFill>
                          <a:latin typeface="Lato"/>
                          <a:ea typeface="Lato"/>
                          <a:cs typeface="Lato"/>
                          <a:sym typeface="Lato"/>
                        </a:rPr>
                        <a:t>WiFi</a:t>
                      </a:r>
                      <a:endParaRPr sz="1200"/>
                    </a:p>
                  </a:txBody>
                  <a:tcPr marT="91425" marB="91425" marR="91425" marL="91425"/>
                </a:tc>
                <a:tc>
                  <a:txBody>
                    <a:bodyPr/>
                    <a:lstStyle/>
                    <a:p>
                      <a:pPr indent="0" lvl="0" marL="0" rtl="0" algn="l">
                        <a:spcBef>
                          <a:spcPts val="0"/>
                        </a:spcBef>
                        <a:spcAft>
                          <a:spcPts val="0"/>
                        </a:spcAft>
                        <a:buNone/>
                      </a:pPr>
                      <a:r>
                        <a:rPr lang="en-GB" sz="1200">
                          <a:solidFill>
                            <a:schemeClr val="lt1"/>
                          </a:solidFill>
                          <a:latin typeface="Lato"/>
                          <a:ea typeface="Lato"/>
                          <a:cs typeface="Lato"/>
                          <a:sym typeface="Lato"/>
                        </a:rPr>
                        <a:t>Unnecessary complexity for our error tolerant low bandwidth unidirectional application.</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p>
                  </a:txBody>
                  <a:tcPr marT="72000" marB="0"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7" name="Shape 767"/>
        <p:cNvGrpSpPr/>
        <p:nvPr/>
      </p:nvGrpSpPr>
      <p:grpSpPr>
        <a:xfrm>
          <a:off x="0" y="0"/>
          <a:ext cx="0" cy="0"/>
          <a:chOff x="0" y="0"/>
          <a:chExt cx="0" cy="0"/>
        </a:xfrm>
      </p:grpSpPr>
      <p:sp>
        <p:nvSpPr>
          <p:cNvPr id="768" name="Google Shape;768;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69" name="Google Shape;769;p60"/>
          <p:cNvSpPr txBox="1"/>
          <p:nvPr/>
        </p:nvSpPr>
        <p:spPr>
          <a:xfrm>
            <a:off x="1317125" y="230675"/>
            <a:ext cx="378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Lato"/>
                <a:ea typeface="Lato"/>
                <a:cs typeface="Lato"/>
                <a:sym typeface="Lato"/>
              </a:rPr>
              <a:t>Full Electronics BOM</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p:txBody>
      </p:sp>
      <p:graphicFrame>
        <p:nvGraphicFramePr>
          <p:cNvPr id="770" name="Google Shape;770;p60"/>
          <p:cNvGraphicFramePr/>
          <p:nvPr/>
        </p:nvGraphicFramePr>
        <p:xfrm>
          <a:off x="1333500" y="969575"/>
          <a:ext cx="3000000" cy="3000000"/>
        </p:xfrm>
        <a:graphic>
          <a:graphicData uri="http://schemas.openxmlformats.org/drawingml/2006/table">
            <a:tbl>
              <a:tblPr>
                <a:noFill/>
                <a:tableStyleId>{3F61472B-1498-457B-928B-148B3FE3BBAC}</a:tableStyleId>
              </a:tblPr>
              <a:tblGrid>
                <a:gridCol w="1181100"/>
                <a:gridCol w="1714500"/>
                <a:gridCol w="952500"/>
                <a:gridCol w="1676400"/>
                <a:gridCol w="952500"/>
              </a:tblGrid>
              <a:tr h="200025">
                <a:tc>
                  <a:txBody>
                    <a:bodyPr/>
                    <a:lstStyle/>
                    <a:p>
                      <a:pPr indent="0" lvl="0" marL="0" rtl="0" algn="l">
                        <a:lnSpc>
                          <a:spcPct val="115000"/>
                        </a:lnSpc>
                        <a:spcBef>
                          <a:spcPts val="0"/>
                        </a:spcBef>
                        <a:spcAft>
                          <a:spcPts val="0"/>
                        </a:spcAft>
                        <a:buNone/>
                      </a:pPr>
                      <a:r>
                        <a:rPr lang="en-GB" sz="1000"/>
                        <a:t>Description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Name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Quantity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Unit Price (CAD) 1000 units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total price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Accelerometer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MMA8653FCR1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1.9749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1.9749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LiPo Charging IC</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MCP73812T-420I/OT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1.6027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1.6027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4425">
                <a:tc>
                  <a:txBody>
                    <a:bodyPr/>
                    <a:lstStyle/>
                    <a:p>
                      <a:pPr indent="0" lvl="0" marL="0" rtl="0" algn="l">
                        <a:lnSpc>
                          <a:spcPct val="115000"/>
                        </a:lnSpc>
                        <a:spcBef>
                          <a:spcPts val="0"/>
                        </a:spcBef>
                        <a:spcAft>
                          <a:spcPts val="0"/>
                        </a:spcAft>
                        <a:buNone/>
                      </a:pPr>
                      <a:r>
                        <a:rPr lang="en-GB" sz="1000"/>
                        <a:t>NFC antenna conn.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X05A12H05G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0.197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0.1970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3.3V LDO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TPAP2112K-3.3TRG1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0.1232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0.1232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RGB LED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WS2812B-B</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0.0726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0.2178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red LED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KT-0603R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0.0031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0.0031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logic level shifter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SN74LVC1T45DBVR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0.274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0.2740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MOSFET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BSS138K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0.09288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0.0928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Slide switch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SSSS811101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0.1054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0.1054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Push button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YTS-A002-2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0.0265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0.0265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7075">
                <a:tc>
                  <a:txBody>
                    <a:bodyPr/>
                    <a:lstStyle/>
                    <a:p>
                      <a:pPr indent="0" lvl="0" marL="0" rtl="0" algn="l">
                        <a:lnSpc>
                          <a:spcPct val="115000"/>
                        </a:lnSpc>
                        <a:spcBef>
                          <a:spcPts val="0"/>
                        </a:spcBef>
                        <a:spcAft>
                          <a:spcPts val="0"/>
                        </a:spcAft>
                        <a:buNone/>
                      </a:pPr>
                      <a:r>
                        <a:rPr lang="en-GB" sz="1000"/>
                        <a:t>BLE SoC Module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Msa_BT832_01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7.023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7.0230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0700">
                <a:tc>
                  <a:txBody>
                    <a:bodyPr/>
                    <a:lstStyle/>
                    <a:p>
                      <a:pPr indent="0" lvl="0" marL="0" rtl="0" algn="l">
                        <a:lnSpc>
                          <a:spcPct val="115000"/>
                        </a:lnSpc>
                        <a:spcBef>
                          <a:spcPts val="0"/>
                        </a:spcBef>
                        <a:spcAft>
                          <a:spcPts val="0"/>
                        </a:spcAft>
                        <a:buNone/>
                      </a:pPr>
                      <a:r>
                        <a:rPr lang="en-GB" sz="1000"/>
                        <a:t>Micro USB</a:t>
                      </a:r>
                      <a:r>
                        <a:rPr lang="en-GB" sz="1000"/>
                        <a:t> Conn.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10118193-0001LF</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0.164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0.1640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External LF xtal</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32.768kHz</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0.3047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0.3047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Battery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452530 310mAh 3.7v</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1.17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1.1700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GB" sz="1000"/>
                        <a:t>resistors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0.0061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spcBef>
                          <a:spcPts val="0"/>
                        </a:spcBef>
                        <a:spcAft>
                          <a:spcPts val="0"/>
                        </a:spcAft>
                        <a:buNone/>
                      </a:pPr>
                      <a:r>
                        <a:rPr lang="en-GB" sz="1000"/>
                        <a:t>capacitors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0.0412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Total electronics BOM cost: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000"/>
                        <a:t>13.32648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76" name="Google Shape;776;p61"/>
          <p:cNvSpPr txBox="1"/>
          <p:nvPr/>
        </p:nvSpPr>
        <p:spPr>
          <a:xfrm>
            <a:off x="1317125" y="230675"/>
            <a:ext cx="378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SoC Selection</a:t>
            </a:r>
            <a:endParaRPr sz="1800">
              <a:solidFill>
                <a:schemeClr val="lt1"/>
              </a:solidFill>
              <a:latin typeface="Lato"/>
              <a:ea typeface="Lato"/>
              <a:cs typeface="Lato"/>
              <a:sym typeface="Lato"/>
            </a:endParaRPr>
          </a:p>
        </p:txBody>
      </p:sp>
      <p:graphicFrame>
        <p:nvGraphicFramePr>
          <p:cNvPr id="777" name="Google Shape;777;p61"/>
          <p:cNvGraphicFramePr/>
          <p:nvPr/>
        </p:nvGraphicFramePr>
        <p:xfrm>
          <a:off x="223375" y="937125"/>
          <a:ext cx="3000000" cy="3000000"/>
        </p:xfrm>
        <a:graphic>
          <a:graphicData uri="http://schemas.openxmlformats.org/drawingml/2006/table">
            <a:tbl>
              <a:tblPr>
                <a:noFill/>
                <a:tableStyleId>{DB5F3C74-68C6-4F19-A17F-C03D3C846BB5}</a:tableStyleId>
              </a:tblPr>
              <a:tblGrid>
                <a:gridCol w="1449550"/>
                <a:gridCol w="1409925"/>
                <a:gridCol w="1172300"/>
                <a:gridCol w="1132700"/>
                <a:gridCol w="1164400"/>
                <a:gridCol w="1259450"/>
                <a:gridCol w="1108925"/>
              </a:tblGrid>
              <a:tr h="295000">
                <a:tc>
                  <a:txBody>
                    <a:bodyPr/>
                    <a:lstStyle/>
                    <a:p>
                      <a:pPr indent="0" lvl="0" marL="0" rtl="0" algn="l">
                        <a:spcBef>
                          <a:spcPts val="0"/>
                        </a:spcBef>
                        <a:spcAft>
                          <a:spcPts val="0"/>
                        </a:spcAft>
                        <a:buNone/>
                      </a:pPr>
                      <a:r>
                        <a:rPr lang="en-GB" sz="900"/>
                        <a:t>PRODUCT/FAMILY</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BLE support</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2. Proprietary 2.4GHz</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Built-in NFC</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Cost</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Devkits/EVB available</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FCC certified Modules available</a:t>
                      </a:r>
                      <a:endParaRPr sz="900"/>
                    </a:p>
                  </a:txBody>
                  <a:tcPr marT="63500" marB="63500" marR="63500" marL="63500">
                    <a:solidFill>
                      <a:schemeClr val="lt1"/>
                    </a:solidFill>
                  </a:tcPr>
                </a:tc>
              </a:tr>
              <a:tr h="617375">
                <a:tc>
                  <a:txBody>
                    <a:bodyPr/>
                    <a:lstStyle/>
                    <a:p>
                      <a:pPr indent="0" lvl="0" marL="0" rtl="0" algn="l">
                        <a:spcBef>
                          <a:spcPts val="0"/>
                        </a:spcBef>
                        <a:spcAft>
                          <a:spcPts val="0"/>
                        </a:spcAft>
                        <a:buNone/>
                      </a:pPr>
                      <a:r>
                        <a:rPr b="1" lang="en-GB" sz="900"/>
                        <a:t>Infineon/Cypress AIROC Series</a:t>
                      </a:r>
                      <a:endParaRPr b="1"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No.</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No</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~10CAD at volume for higher end</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 readily available at acceptable cost.</a:t>
                      </a:r>
                      <a:endParaRPr sz="900"/>
                    </a:p>
                    <a:p>
                      <a:pPr indent="0" lvl="0" marL="0" rtl="0" algn="l">
                        <a:spcBef>
                          <a:spcPts val="0"/>
                        </a:spcBef>
                        <a:spcAft>
                          <a:spcPts val="0"/>
                        </a:spcAft>
                        <a:buNone/>
                      </a:pPr>
                      <a:r>
                        <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 through multiple vendors.</a:t>
                      </a:r>
                      <a:endParaRPr sz="900"/>
                    </a:p>
                  </a:txBody>
                  <a:tcPr marT="63500" marB="63500" marR="63500" marL="63500">
                    <a:solidFill>
                      <a:schemeClr val="lt1"/>
                    </a:solidFill>
                  </a:tcPr>
                </a:tc>
              </a:tr>
              <a:tr h="1100950">
                <a:tc>
                  <a:txBody>
                    <a:bodyPr/>
                    <a:lstStyle/>
                    <a:p>
                      <a:pPr indent="0" lvl="0" marL="0" rtl="0" algn="l">
                        <a:spcBef>
                          <a:spcPts val="0"/>
                        </a:spcBef>
                        <a:spcAft>
                          <a:spcPts val="0"/>
                        </a:spcAft>
                        <a:buNone/>
                      </a:pPr>
                      <a:r>
                        <a:rPr b="1" lang="en-GB" sz="900"/>
                        <a:t>Nordic Semiconductor nRF51/52 Series</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 BLE “softdevices” abstraction layer available for easy hardware agnostic BLE bring-up. Nice suite of development tools</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 Examples for proprietary 2.4GHz alongside BLE are available.</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 Devkits available with NFC antennas, examples for NFC BLE pairing are available.</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~7CAD at volume for higher end nrf52 series chips. ~3CAD for lower end nrf51 series chips.</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 readily available at acceptable cost.</a:t>
                      </a:r>
                      <a:endParaRPr sz="900"/>
                    </a:p>
                    <a:p>
                      <a:pPr indent="0" lvl="0" marL="0" rtl="0" algn="l">
                        <a:spcBef>
                          <a:spcPts val="0"/>
                        </a:spcBef>
                        <a:spcAft>
                          <a:spcPts val="0"/>
                        </a:spcAft>
                        <a:buNone/>
                      </a:pPr>
                      <a:r>
                        <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 through multiple vendors.</a:t>
                      </a:r>
                      <a:endParaRPr sz="900"/>
                    </a:p>
                  </a:txBody>
                  <a:tcPr marT="63500" marB="63500" marR="63500" marL="63500">
                    <a:solidFill>
                      <a:schemeClr val="lt1"/>
                    </a:solidFill>
                  </a:tcPr>
                </a:tc>
              </a:tr>
              <a:tr h="778575">
                <a:tc>
                  <a:txBody>
                    <a:bodyPr/>
                    <a:lstStyle/>
                    <a:p>
                      <a:pPr indent="0" lvl="0" marL="0" rtl="0" algn="l">
                        <a:spcBef>
                          <a:spcPts val="0"/>
                        </a:spcBef>
                        <a:spcAft>
                          <a:spcPts val="0"/>
                        </a:spcAft>
                        <a:buNone/>
                      </a:pPr>
                      <a:r>
                        <a:rPr b="1" lang="en-GB" sz="900"/>
                        <a:t>Silicon Labs EFRBG22/24 Series</a:t>
                      </a:r>
                      <a:endParaRPr b="1"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 Hardware agnostic BLE stack available.</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No.</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~8CAD at volume for higher end BG24, ~3CAD for lower end BG22 series</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 readily available at acceptable cost.</a:t>
                      </a:r>
                      <a:endParaRPr sz="900"/>
                    </a:p>
                    <a:p>
                      <a:pPr indent="0" lvl="0" marL="0" rtl="0" algn="l">
                        <a:spcBef>
                          <a:spcPts val="0"/>
                        </a:spcBef>
                        <a:spcAft>
                          <a:spcPts val="0"/>
                        </a:spcAft>
                        <a:buNone/>
                      </a:pPr>
                      <a:r>
                        <a:t/>
                      </a:r>
                      <a:endParaRPr sz="900"/>
                    </a:p>
                  </a:txBody>
                  <a:tcPr marT="63500" marB="63500" marR="63500" marL="63500">
                    <a:solidFill>
                      <a:schemeClr val="lt1"/>
                    </a:solidFill>
                  </a:tcPr>
                </a:tc>
                <a:tc>
                  <a:txBody>
                    <a:bodyPr/>
                    <a:lstStyle/>
                    <a:p>
                      <a:pPr indent="0" lvl="0" marL="0" rtl="0" algn="l">
                        <a:spcBef>
                          <a:spcPts val="0"/>
                        </a:spcBef>
                        <a:spcAft>
                          <a:spcPts val="0"/>
                        </a:spcAft>
                        <a:buNone/>
                      </a:pPr>
                      <a:r>
                        <a:rPr lang="en-GB" sz="900"/>
                        <a:t>Yes, but not a lot of options.</a:t>
                      </a:r>
                      <a:endParaRPr sz="900"/>
                    </a:p>
                  </a:txBody>
                  <a:tcPr marT="63500" marB="63500" marR="63500" marL="63500">
                    <a:solidFill>
                      <a:schemeClr val="lt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p:nvPr/>
        </p:nvSpPr>
        <p:spPr>
          <a:xfrm>
            <a:off x="87175" y="2216850"/>
            <a:ext cx="4072500" cy="2826000"/>
          </a:xfrm>
          <a:prstGeom prst="rect">
            <a:avLst/>
          </a:prstGeom>
          <a:solidFill>
            <a:srgbClr val="000000">
              <a:alpha val="67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35"/>
          <p:cNvPicPr preferRelativeResize="0"/>
          <p:nvPr/>
        </p:nvPicPr>
        <p:blipFill>
          <a:blip r:embed="rId3">
            <a:alphaModFix/>
          </a:blip>
          <a:stretch>
            <a:fillRect/>
          </a:stretch>
        </p:blipFill>
        <p:spPr>
          <a:xfrm>
            <a:off x="209275" y="2324022"/>
            <a:ext cx="3828300" cy="2611652"/>
          </a:xfrm>
          <a:prstGeom prst="rect">
            <a:avLst/>
          </a:prstGeom>
          <a:noFill/>
          <a:ln>
            <a:noFill/>
          </a:ln>
        </p:spPr>
      </p:pic>
      <p:sp>
        <p:nvSpPr>
          <p:cNvPr id="468" name="Google Shape;468;p35"/>
          <p:cNvSpPr/>
          <p:nvPr/>
        </p:nvSpPr>
        <p:spPr>
          <a:xfrm>
            <a:off x="344153" y="2352224"/>
            <a:ext cx="2288400" cy="696300"/>
          </a:xfrm>
          <a:prstGeom prst="rect">
            <a:avLst/>
          </a:prstGeom>
          <a:solidFill>
            <a:srgbClr val="000000">
              <a:alpha val="67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txBox="1"/>
          <p:nvPr/>
        </p:nvSpPr>
        <p:spPr>
          <a:xfrm>
            <a:off x="322195" y="2352224"/>
            <a:ext cx="233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lt1"/>
                </a:solidFill>
                <a:latin typeface="Lato"/>
                <a:ea typeface="Lato"/>
                <a:cs typeface="Lato"/>
                <a:sym typeface="Lato"/>
              </a:rPr>
              <a:t>“Festivals are facing mounting pressure to clean up their act, lower emissions and cut down on waste”</a:t>
            </a:r>
            <a:r>
              <a:rPr lang="en-GB" sz="1000">
                <a:solidFill>
                  <a:schemeClr val="lt1"/>
                </a:solidFill>
                <a:latin typeface="Lato"/>
                <a:ea typeface="Lato"/>
                <a:cs typeface="Lato"/>
                <a:sym typeface="Lato"/>
              </a:rPr>
              <a:t> - CNN, 2019</a:t>
            </a:r>
            <a:endParaRPr sz="1000">
              <a:solidFill>
                <a:schemeClr val="lt1"/>
              </a:solidFill>
              <a:latin typeface="Lato"/>
              <a:ea typeface="Lato"/>
              <a:cs typeface="Lato"/>
              <a:sym typeface="Lato"/>
            </a:endParaRPr>
          </a:p>
        </p:txBody>
      </p:sp>
      <p:sp>
        <p:nvSpPr>
          <p:cNvPr id="470" name="Google Shape;470;p35"/>
          <p:cNvSpPr txBox="1"/>
          <p:nvPr>
            <p:ph idx="4294967295" type="title"/>
          </p:nvPr>
        </p:nvSpPr>
        <p:spPr>
          <a:xfrm>
            <a:off x="0" y="153125"/>
            <a:ext cx="3967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Description</a:t>
            </a:r>
            <a:endParaRPr/>
          </a:p>
        </p:txBody>
      </p:sp>
      <p:sp>
        <p:nvSpPr>
          <p:cNvPr id="471" name="Google Shape;471;p35"/>
          <p:cNvSpPr/>
          <p:nvPr/>
        </p:nvSpPr>
        <p:spPr>
          <a:xfrm>
            <a:off x="1209525" y="4017600"/>
            <a:ext cx="2828100" cy="556800"/>
          </a:xfrm>
          <a:prstGeom prst="rect">
            <a:avLst/>
          </a:prstGeom>
          <a:solidFill>
            <a:srgbClr val="000000">
              <a:alpha val="67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71575" y="681875"/>
            <a:ext cx="4072500" cy="1478400"/>
          </a:xfrm>
          <a:prstGeom prst="rect">
            <a:avLst/>
          </a:prstGeom>
          <a:solidFill>
            <a:srgbClr val="000000">
              <a:alpha val="67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txBox="1"/>
          <p:nvPr/>
        </p:nvSpPr>
        <p:spPr>
          <a:xfrm>
            <a:off x="1209525" y="4049700"/>
            <a:ext cx="279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lt1"/>
                </a:solidFill>
                <a:latin typeface="Lato"/>
                <a:ea typeface="Lato"/>
                <a:cs typeface="Lato"/>
                <a:sym typeface="Lato"/>
              </a:rPr>
              <a:t>“I</a:t>
            </a:r>
            <a:r>
              <a:rPr i="1" lang="en-GB" sz="1000">
                <a:solidFill>
                  <a:schemeClr val="lt1"/>
                </a:solidFill>
                <a:latin typeface="Lato"/>
                <a:ea typeface="Lato"/>
                <a:cs typeface="Lato"/>
                <a:sym typeface="Lato"/>
              </a:rPr>
              <a:t>n recent years, major festivals have stepped up their efforts to tackle waste.</a:t>
            </a:r>
            <a:r>
              <a:rPr i="1" lang="en-GB" sz="1000">
                <a:solidFill>
                  <a:schemeClr val="lt1"/>
                </a:solidFill>
                <a:latin typeface="Lato"/>
                <a:ea typeface="Lato"/>
                <a:cs typeface="Lato"/>
                <a:sym typeface="Lato"/>
              </a:rPr>
              <a:t>”</a:t>
            </a:r>
            <a:r>
              <a:rPr lang="en-GB" sz="1000">
                <a:solidFill>
                  <a:schemeClr val="lt1"/>
                </a:solidFill>
                <a:latin typeface="Lato"/>
                <a:ea typeface="Lato"/>
                <a:cs typeface="Lato"/>
                <a:sym typeface="Lato"/>
              </a:rPr>
              <a:t> - Yahoo news, 2022</a:t>
            </a:r>
            <a:endParaRPr sz="1000">
              <a:solidFill>
                <a:schemeClr val="lt1"/>
              </a:solidFill>
              <a:latin typeface="Lato"/>
              <a:ea typeface="Lato"/>
              <a:cs typeface="Lato"/>
              <a:sym typeface="Lato"/>
            </a:endParaRPr>
          </a:p>
        </p:txBody>
      </p:sp>
      <p:sp>
        <p:nvSpPr>
          <p:cNvPr id="474" name="Google Shape;474;p35"/>
          <p:cNvSpPr txBox="1"/>
          <p:nvPr/>
        </p:nvSpPr>
        <p:spPr>
          <a:xfrm>
            <a:off x="176350" y="749475"/>
            <a:ext cx="3828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Existing products: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Organizers attempt to </a:t>
            </a:r>
            <a:r>
              <a:rPr b="1" lang="en-GB">
                <a:solidFill>
                  <a:srgbClr val="EA9999"/>
                </a:solidFill>
                <a:latin typeface="Lato"/>
                <a:ea typeface="Lato"/>
                <a:cs typeface="Lato"/>
                <a:sym typeface="Lato"/>
              </a:rPr>
              <a:t>collect from attendees</a:t>
            </a:r>
            <a:r>
              <a:rPr lang="en-GB">
                <a:solidFill>
                  <a:schemeClr val="lt1"/>
                </a:solidFill>
                <a:latin typeface="Lato"/>
                <a:ea typeface="Lato"/>
                <a:cs typeface="Lato"/>
                <a:sym typeface="Lato"/>
              </a:rPr>
              <a:t> after event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Reused and given out at next event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b="1" lang="en-GB">
                <a:solidFill>
                  <a:srgbClr val="EA9999"/>
                </a:solidFill>
                <a:latin typeface="Lato"/>
                <a:ea typeface="Lato"/>
                <a:cs typeface="Lato"/>
                <a:sym typeface="Lato"/>
              </a:rPr>
              <a:t>Single-use</a:t>
            </a:r>
            <a:r>
              <a:rPr lang="en-GB">
                <a:solidFill>
                  <a:schemeClr val="lt1"/>
                </a:solidFill>
                <a:latin typeface="Lato"/>
                <a:ea typeface="Lato"/>
                <a:cs typeface="Lato"/>
                <a:sym typeface="Lato"/>
              </a:rPr>
              <a:t> battery</a:t>
            </a:r>
            <a:endParaRPr>
              <a:solidFill>
                <a:schemeClr val="lt1"/>
              </a:solidFill>
              <a:latin typeface="Lato"/>
              <a:ea typeface="Lato"/>
              <a:cs typeface="Lato"/>
              <a:sym typeface="Lato"/>
            </a:endParaRPr>
          </a:p>
        </p:txBody>
      </p:sp>
      <p:sp>
        <p:nvSpPr>
          <p:cNvPr id="475" name="Google Shape;475;p35"/>
          <p:cNvSpPr/>
          <p:nvPr/>
        </p:nvSpPr>
        <p:spPr>
          <a:xfrm>
            <a:off x="4761525" y="234050"/>
            <a:ext cx="4072500" cy="1478400"/>
          </a:xfrm>
          <a:prstGeom prst="rect">
            <a:avLst/>
          </a:prstGeom>
          <a:solidFill>
            <a:srgbClr val="000000">
              <a:alpha val="67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txBox="1"/>
          <p:nvPr/>
        </p:nvSpPr>
        <p:spPr>
          <a:xfrm>
            <a:off x="4761524" y="276500"/>
            <a:ext cx="4072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Our proposed project</a:t>
            </a:r>
            <a:r>
              <a:rPr lang="en-GB">
                <a:solidFill>
                  <a:schemeClr val="lt1"/>
                </a:solidFill>
                <a:latin typeface="Lato"/>
                <a:ea typeface="Lato"/>
                <a:cs typeface="Lato"/>
                <a:sym typeface="Lato"/>
              </a:rPr>
              <a: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Attendees </a:t>
            </a:r>
            <a:r>
              <a:rPr b="1" lang="en-GB" u="sng">
                <a:solidFill>
                  <a:srgbClr val="FFFFFF"/>
                </a:solidFill>
                <a:latin typeface="Lato"/>
                <a:ea typeface="Lato"/>
                <a:cs typeface="Lato"/>
                <a:sym typeface="Lato"/>
              </a:rPr>
              <a:t>keep bracelets</a:t>
            </a:r>
            <a:r>
              <a:rPr lang="en-GB">
                <a:solidFill>
                  <a:srgbClr val="FFFFFF"/>
                </a:solidFill>
                <a:latin typeface="Lato"/>
                <a:ea typeface="Lato"/>
                <a:cs typeface="Lato"/>
                <a:sym typeface="Lato"/>
              </a:rPr>
              <a:t> </a:t>
            </a:r>
            <a:r>
              <a:rPr lang="en-GB">
                <a:solidFill>
                  <a:schemeClr val="lt1"/>
                </a:solidFill>
                <a:latin typeface="Lato"/>
                <a:ea typeface="Lato"/>
                <a:cs typeface="Lato"/>
                <a:sym typeface="Lato"/>
              </a:rPr>
              <a:t>after event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b="1" lang="en-GB">
                <a:solidFill>
                  <a:srgbClr val="93C47D"/>
                </a:solidFill>
                <a:latin typeface="Lato"/>
                <a:ea typeface="Lato"/>
                <a:cs typeface="Lato"/>
                <a:sym typeface="Lato"/>
              </a:rPr>
              <a:t>Rechargeable</a:t>
            </a:r>
            <a:r>
              <a:rPr lang="en-GB">
                <a:solidFill>
                  <a:schemeClr val="lt1"/>
                </a:solidFill>
                <a:latin typeface="Lato"/>
                <a:ea typeface="Lato"/>
                <a:cs typeface="Lato"/>
                <a:sym typeface="Lato"/>
              </a:rPr>
              <a:t> battery</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rgbClr val="A4C2F4"/>
                </a:solidFill>
                <a:latin typeface="Lato"/>
                <a:ea typeface="Lato"/>
                <a:cs typeface="Lato"/>
                <a:sym typeface="Lato"/>
              </a:rPr>
              <a:t>Connects to phones</a:t>
            </a:r>
            <a:r>
              <a:rPr lang="en-GB">
                <a:solidFill>
                  <a:schemeClr val="lt1"/>
                </a:solidFill>
                <a:latin typeface="Lato"/>
                <a:ea typeface="Lato"/>
                <a:cs typeface="Lato"/>
                <a:sym typeface="Lato"/>
              </a:rPr>
              <a:t> for use outside of venue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Bring your bracelet to the next event!</a:t>
            </a:r>
            <a:endParaRPr>
              <a:solidFill>
                <a:schemeClr val="lt1"/>
              </a:solidFill>
              <a:latin typeface="Lato"/>
              <a:ea typeface="Lato"/>
              <a:cs typeface="Lato"/>
              <a:sym typeface="Lato"/>
            </a:endParaRPr>
          </a:p>
        </p:txBody>
      </p:sp>
      <p:cxnSp>
        <p:nvCxnSpPr>
          <p:cNvPr id="477" name="Google Shape;477;p35"/>
          <p:cNvCxnSpPr/>
          <p:nvPr/>
        </p:nvCxnSpPr>
        <p:spPr>
          <a:xfrm>
            <a:off x="4452800" y="14700"/>
            <a:ext cx="0" cy="5084700"/>
          </a:xfrm>
          <a:prstGeom prst="straightConnector1">
            <a:avLst/>
          </a:prstGeom>
          <a:noFill/>
          <a:ln cap="flat" cmpd="sng" w="76200">
            <a:solidFill>
              <a:srgbClr val="8E7CC3"/>
            </a:solidFill>
            <a:prstDash val="solid"/>
            <a:round/>
            <a:headEnd len="med" w="med" type="none"/>
            <a:tailEnd len="med" w="med" type="none"/>
          </a:ln>
        </p:spPr>
      </p:cxnSp>
      <p:pic>
        <p:nvPicPr>
          <p:cNvPr id="478" name="Google Shape;478;p35"/>
          <p:cNvPicPr preferRelativeResize="0"/>
          <p:nvPr/>
        </p:nvPicPr>
        <p:blipFill>
          <a:blip r:embed="rId4">
            <a:alphaModFix/>
          </a:blip>
          <a:stretch>
            <a:fillRect/>
          </a:stretch>
        </p:blipFill>
        <p:spPr>
          <a:xfrm>
            <a:off x="5978500" y="3482726"/>
            <a:ext cx="1986973" cy="1626525"/>
          </a:xfrm>
          <a:prstGeom prst="rect">
            <a:avLst/>
          </a:prstGeom>
          <a:noFill/>
          <a:ln cap="flat" cmpd="sng" w="19050">
            <a:solidFill>
              <a:schemeClr val="lt1"/>
            </a:solidFill>
            <a:prstDash val="solid"/>
            <a:round/>
            <a:headEnd len="sm" w="sm" type="none"/>
            <a:tailEnd len="sm" w="sm" type="none"/>
          </a:ln>
        </p:spPr>
      </p:pic>
      <p:sp>
        <p:nvSpPr>
          <p:cNvPr id="479" name="Google Shape;479;p35"/>
          <p:cNvSpPr/>
          <p:nvPr/>
        </p:nvSpPr>
        <p:spPr>
          <a:xfrm>
            <a:off x="4761525" y="1923313"/>
            <a:ext cx="4072500" cy="1478400"/>
          </a:xfrm>
          <a:prstGeom prst="rect">
            <a:avLst/>
          </a:prstGeom>
          <a:solidFill>
            <a:srgbClr val="000000">
              <a:alpha val="67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35"/>
          <p:cNvPicPr preferRelativeResize="0"/>
          <p:nvPr/>
        </p:nvPicPr>
        <p:blipFill>
          <a:blip r:embed="rId5">
            <a:alphaModFix/>
          </a:blip>
          <a:stretch>
            <a:fillRect/>
          </a:stretch>
        </p:blipFill>
        <p:spPr>
          <a:xfrm rot="-1335308">
            <a:off x="5231274" y="2013383"/>
            <a:ext cx="746813" cy="1309494"/>
          </a:xfrm>
          <a:prstGeom prst="rect">
            <a:avLst/>
          </a:prstGeom>
          <a:noFill/>
          <a:ln>
            <a:noFill/>
          </a:ln>
        </p:spPr>
      </p:pic>
      <p:pic>
        <p:nvPicPr>
          <p:cNvPr id="481" name="Google Shape;481;p35"/>
          <p:cNvPicPr preferRelativeResize="0"/>
          <p:nvPr/>
        </p:nvPicPr>
        <p:blipFill>
          <a:blip r:embed="rId6">
            <a:alphaModFix/>
          </a:blip>
          <a:stretch>
            <a:fillRect/>
          </a:stretch>
        </p:blipFill>
        <p:spPr>
          <a:xfrm>
            <a:off x="6424091" y="2063301"/>
            <a:ext cx="747373" cy="556800"/>
          </a:xfrm>
          <a:prstGeom prst="rect">
            <a:avLst/>
          </a:prstGeom>
          <a:noFill/>
          <a:ln>
            <a:noFill/>
          </a:ln>
        </p:spPr>
      </p:pic>
      <p:cxnSp>
        <p:nvCxnSpPr>
          <p:cNvPr id="482" name="Google Shape;482;p35"/>
          <p:cNvCxnSpPr/>
          <p:nvPr/>
        </p:nvCxnSpPr>
        <p:spPr>
          <a:xfrm flipH="1" rot="10800000">
            <a:off x="5968000" y="2475025"/>
            <a:ext cx="652500" cy="189000"/>
          </a:xfrm>
          <a:prstGeom prst="straightConnector1">
            <a:avLst/>
          </a:prstGeom>
          <a:noFill/>
          <a:ln cap="flat" cmpd="sng" w="28575">
            <a:solidFill>
              <a:srgbClr val="1155CC"/>
            </a:solidFill>
            <a:prstDash val="dash"/>
            <a:round/>
            <a:headEnd len="med" w="med" type="none"/>
            <a:tailEnd len="med" w="med" type="none"/>
          </a:ln>
        </p:spPr>
      </p:cxnSp>
      <p:cxnSp>
        <p:nvCxnSpPr>
          <p:cNvPr id="483" name="Google Shape;483;p35"/>
          <p:cNvCxnSpPr/>
          <p:nvPr/>
        </p:nvCxnSpPr>
        <p:spPr>
          <a:xfrm>
            <a:off x="7046600" y="2496625"/>
            <a:ext cx="690000" cy="202800"/>
          </a:xfrm>
          <a:prstGeom prst="straightConnector1">
            <a:avLst/>
          </a:prstGeom>
          <a:noFill/>
          <a:ln cap="flat" cmpd="sng" w="28575">
            <a:solidFill>
              <a:srgbClr val="1155CC"/>
            </a:solidFill>
            <a:prstDash val="dash"/>
            <a:round/>
            <a:headEnd len="med" w="med" type="none"/>
            <a:tailEnd len="med" w="med" type="none"/>
          </a:ln>
        </p:spPr>
      </p:cxnSp>
      <p:pic>
        <p:nvPicPr>
          <p:cNvPr id="484" name="Google Shape;484;p35"/>
          <p:cNvPicPr preferRelativeResize="0"/>
          <p:nvPr/>
        </p:nvPicPr>
        <p:blipFill rotWithShape="1">
          <a:blip r:embed="rId7">
            <a:alphaModFix/>
          </a:blip>
          <a:srcRect b="17143" l="0" r="0" t="0"/>
          <a:stretch/>
        </p:blipFill>
        <p:spPr>
          <a:xfrm rot="-1351278">
            <a:off x="5372330" y="2254251"/>
            <a:ext cx="466015" cy="824547"/>
          </a:xfrm>
          <a:prstGeom prst="rect">
            <a:avLst/>
          </a:prstGeom>
          <a:noFill/>
          <a:ln>
            <a:noFill/>
          </a:ln>
        </p:spPr>
      </p:pic>
      <p:pic>
        <p:nvPicPr>
          <p:cNvPr id="485" name="Google Shape;485;p35"/>
          <p:cNvPicPr preferRelativeResize="0"/>
          <p:nvPr/>
        </p:nvPicPr>
        <p:blipFill rotWithShape="1">
          <a:blip r:embed="rId8">
            <a:alphaModFix/>
          </a:blip>
          <a:srcRect b="10101" l="24499" r="0" t="21643"/>
          <a:stretch/>
        </p:blipFill>
        <p:spPr>
          <a:xfrm>
            <a:off x="7454000" y="2160275"/>
            <a:ext cx="1453525" cy="1314150"/>
          </a:xfrm>
          <a:prstGeom prst="rect">
            <a:avLst/>
          </a:prstGeom>
          <a:noFill/>
          <a:ln>
            <a:noFill/>
          </a:ln>
          <a:effectLst>
            <a:outerShdw blurRad="628650" rotWithShape="0" algn="bl" dir="5400000" dist="19050">
              <a:srgbClr val="E07CC5">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83" name="Google Shape;783;p62"/>
          <p:cNvPicPr preferRelativeResize="0"/>
          <p:nvPr/>
        </p:nvPicPr>
        <p:blipFill>
          <a:blip r:embed="rId3">
            <a:alphaModFix/>
          </a:blip>
          <a:stretch>
            <a:fillRect/>
          </a:stretch>
        </p:blipFill>
        <p:spPr>
          <a:xfrm>
            <a:off x="0" y="0"/>
            <a:ext cx="6648095" cy="5143499"/>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89" name="Google Shape;789;p63"/>
          <p:cNvSpPr txBox="1"/>
          <p:nvPr>
            <p:ph idx="4294967295" type="title"/>
          </p:nvPr>
        </p:nvSpPr>
        <p:spPr>
          <a:xfrm>
            <a:off x="0" y="0"/>
            <a:ext cx="39255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Alternative Selection</a:t>
            </a:r>
            <a:endParaRPr/>
          </a:p>
        </p:txBody>
      </p:sp>
      <p:graphicFrame>
        <p:nvGraphicFramePr>
          <p:cNvPr id="790" name="Google Shape;790;p63"/>
          <p:cNvGraphicFramePr/>
          <p:nvPr/>
        </p:nvGraphicFramePr>
        <p:xfrm>
          <a:off x="204025" y="681900"/>
          <a:ext cx="3000000" cy="3000000"/>
        </p:xfrm>
        <a:graphic>
          <a:graphicData uri="http://schemas.openxmlformats.org/drawingml/2006/table">
            <a:tbl>
              <a:tblPr>
                <a:noFill/>
                <a:tableStyleId>{47AA4D5F-159C-457E-9C81-C503859410F4}</a:tableStyleId>
              </a:tblPr>
              <a:tblGrid>
                <a:gridCol w="1235075"/>
                <a:gridCol w="1144300"/>
                <a:gridCol w="1189700"/>
                <a:gridCol w="1189700"/>
                <a:gridCol w="1189700"/>
                <a:gridCol w="1189700"/>
                <a:gridCol w="1597750"/>
              </a:tblGrid>
              <a:tr h="638825">
                <a:tc>
                  <a:txBody>
                    <a:bodyPr/>
                    <a:lstStyle/>
                    <a:p>
                      <a:pPr indent="0" lvl="0" marL="0" rtl="0" algn="l">
                        <a:spcBef>
                          <a:spcPts val="0"/>
                        </a:spcBef>
                        <a:spcAft>
                          <a:spcPts val="0"/>
                        </a:spcAft>
                        <a:buNone/>
                      </a:pPr>
                      <a:r>
                        <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Bandwidth</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Latency</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Reliability</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Hardware cost</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Development Cost</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safety, environmental and social considerations</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611675">
                <a:tc>
                  <a:txBody>
                    <a:bodyPr/>
                    <a:lstStyle/>
                    <a:p>
                      <a:pPr indent="0" lvl="0" marL="0" rtl="0" algn="l">
                        <a:spcBef>
                          <a:spcPts val="0"/>
                        </a:spcBef>
                        <a:spcAft>
                          <a:spcPts val="0"/>
                        </a:spcAft>
                        <a:buNone/>
                      </a:pPr>
                      <a:r>
                        <a:rPr lang="en-GB" sz="1200">
                          <a:solidFill>
                            <a:schemeClr val="lt1"/>
                          </a:solidFill>
                        </a:rPr>
                        <a:t>1: Infrared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Good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Worst</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r>
              <a:tr h="611675">
                <a:tc>
                  <a:txBody>
                    <a:bodyPr/>
                    <a:lstStyle/>
                    <a:p>
                      <a:pPr indent="0" lvl="0" marL="0" rtl="0" algn="l">
                        <a:spcBef>
                          <a:spcPts val="0"/>
                        </a:spcBef>
                        <a:spcAft>
                          <a:spcPts val="0"/>
                        </a:spcAft>
                        <a:buNone/>
                      </a:pPr>
                      <a:r>
                        <a:rPr lang="en-GB" sz="1200">
                          <a:solidFill>
                            <a:schemeClr val="lt1"/>
                          </a:solidFill>
                        </a:rPr>
                        <a:t>2: WiFi via smartphone</a:t>
                      </a:r>
                      <a:endParaRPr sz="1200">
                        <a:solidFill>
                          <a:schemeClr val="lt1"/>
                        </a:solidFill>
                      </a:endParaRPr>
                    </a:p>
                    <a:p>
                      <a:pPr indent="0" lvl="0" marL="0" rtl="0" algn="l">
                        <a:spcBef>
                          <a:spcPts val="0"/>
                        </a:spcBef>
                        <a:spcAft>
                          <a:spcPts val="0"/>
                        </a:spcAft>
                        <a:buNone/>
                      </a:pPr>
                      <a:r>
                        <a:rPr lang="en-GB" sz="1200">
                          <a:solidFill>
                            <a:schemeClr val="lt1"/>
                          </a:solidFill>
                        </a:rPr>
                        <a:t>BLE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Good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GB" sz="1200">
                          <a:solidFill>
                            <a:schemeClr val="lt1"/>
                          </a:solidFill>
                        </a:rPr>
                        <a:t>Worst</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lang="en-GB" sz="1200">
                          <a:solidFill>
                            <a:schemeClr val="lt1"/>
                          </a:solidFill>
                        </a:rPr>
                        <a:t>Bad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45F06"/>
                    </a:solidFill>
                  </a:tcPr>
                </a:tc>
                <a:tc>
                  <a:txBody>
                    <a:bodyPr/>
                    <a:lstStyle/>
                    <a:p>
                      <a:pPr indent="0" lvl="0" marL="0" rtl="0" algn="l">
                        <a:spcBef>
                          <a:spcPts val="0"/>
                        </a:spcBef>
                        <a:spcAft>
                          <a:spcPts val="0"/>
                        </a:spcAft>
                        <a:buNone/>
                      </a:pPr>
                      <a:r>
                        <a:rPr lang="en-GB" sz="1200">
                          <a:solidFill>
                            <a:schemeClr val="lt1"/>
                          </a:solidFill>
                        </a:rPr>
                        <a:t>Good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r>
              <a:tr h="611675">
                <a:tc>
                  <a:txBody>
                    <a:bodyPr/>
                    <a:lstStyle/>
                    <a:p>
                      <a:pPr indent="0" lvl="0" marL="0" rtl="0" algn="l">
                        <a:spcBef>
                          <a:spcPts val="0"/>
                        </a:spcBef>
                        <a:spcAft>
                          <a:spcPts val="0"/>
                        </a:spcAft>
                        <a:buNone/>
                      </a:pPr>
                      <a:r>
                        <a:rPr lang="en-GB" sz="1200">
                          <a:solidFill>
                            <a:schemeClr val="lt1"/>
                          </a:solidFill>
                        </a:rPr>
                        <a:t>3a: 2.4GHz RF</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Good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Good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GB" sz="1200">
                          <a:solidFill>
                            <a:schemeClr val="lt1"/>
                          </a:solidFill>
                        </a:rPr>
                        <a:t>Good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r>
              <a:tr h="611675">
                <a:tc>
                  <a:txBody>
                    <a:bodyPr/>
                    <a:lstStyle/>
                    <a:p>
                      <a:pPr indent="0" lvl="0" marL="0" rtl="0" algn="l">
                        <a:spcBef>
                          <a:spcPts val="0"/>
                        </a:spcBef>
                        <a:spcAft>
                          <a:spcPts val="0"/>
                        </a:spcAft>
                        <a:buNone/>
                      </a:pPr>
                      <a:r>
                        <a:rPr lang="en-GB" sz="1200">
                          <a:solidFill>
                            <a:schemeClr val="lt1"/>
                          </a:solidFill>
                        </a:rPr>
                        <a:t>3b: Sub-1GHz RF</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Good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GB" sz="1200">
                          <a:solidFill>
                            <a:schemeClr val="lt1"/>
                          </a:solidFill>
                        </a:rPr>
                        <a:t>Good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GB" sz="1200">
                          <a:solidFill>
                            <a:schemeClr val="lt1"/>
                          </a:solidFill>
                        </a:rPr>
                        <a:t>Bad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45F06"/>
                    </a:solidFill>
                  </a:tcPr>
                </a:tc>
                <a:tc>
                  <a:txBody>
                    <a:bodyPr/>
                    <a:lstStyle/>
                    <a:p>
                      <a:pPr indent="0" lvl="0" marL="0" rtl="0" algn="l">
                        <a:spcBef>
                          <a:spcPts val="0"/>
                        </a:spcBef>
                        <a:spcAft>
                          <a:spcPts val="0"/>
                        </a:spcAft>
                        <a:buNone/>
                      </a:pPr>
                      <a:r>
                        <a:rPr lang="en-GB" sz="1200">
                          <a:solidFill>
                            <a:schemeClr val="lt1"/>
                          </a:solidFill>
                        </a:rPr>
                        <a:t>Bad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45F06"/>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r>
            </a:tbl>
          </a:graphicData>
        </a:graphic>
      </p:graphicFrame>
      <p:sp>
        <p:nvSpPr>
          <p:cNvPr id="791" name="Google Shape;791;p63"/>
          <p:cNvSpPr txBox="1"/>
          <p:nvPr/>
        </p:nvSpPr>
        <p:spPr>
          <a:xfrm>
            <a:off x="408075" y="4009800"/>
            <a:ext cx="629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B6D7A8"/>
                </a:solidFill>
                <a:latin typeface="Lato"/>
                <a:ea typeface="Lato"/>
                <a:cs typeface="Lato"/>
                <a:sym typeface="Lato"/>
              </a:rPr>
              <a:t>Good - clear advantage when compared to some other alternatives</a:t>
            </a:r>
            <a:endParaRPr>
              <a:solidFill>
                <a:srgbClr val="B6D7A8"/>
              </a:solidFill>
              <a:latin typeface="Lato"/>
              <a:ea typeface="Lato"/>
              <a:cs typeface="Lato"/>
              <a:sym typeface="Lato"/>
            </a:endParaRPr>
          </a:p>
          <a:p>
            <a:pPr indent="0" lvl="0" marL="0" rtl="0" algn="l">
              <a:spcBef>
                <a:spcPts val="0"/>
              </a:spcBef>
              <a:spcAft>
                <a:spcPts val="0"/>
              </a:spcAft>
              <a:buNone/>
            </a:pPr>
            <a:r>
              <a:rPr lang="en-GB">
                <a:solidFill>
                  <a:srgbClr val="FFE599"/>
                </a:solidFill>
                <a:latin typeface="Lato"/>
                <a:ea typeface="Lato"/>
                <a:cs typeface="Lato"/>
                <a:sym typeface="Lato"/>
              </a:rPr>
              <a:t>Adequate - no clear advantage over alternatives</a:t>
            </a:r>
            <a:endParaRPr>
              <a:solidFill>
                <a:srgbClr val="FFE599"/>
              </a:solidFill>
              <a:latin typeface="Lato"/>
              <a:ea typeface="Lato"/>
              <a:cs typeface="Lato"/>
              <a:sym typeface="Lato"/>
            </a:endParaRPr>
          </a:p>
          <a:p>
            <a:pPr indent="0" lvl="0" marL="0" rtl="0" algn="l">
              <a:spcBef>
                <a:spcPts val="0"/>
              </a:spcBef>
              <a:spcAft>
                <a:spcPts val="0"/>
              </a:spcAft>
              <a:buNone/>
            </a:pPr>
            <a:r>
              <a:rPr lang="en-GB">
                <a:solidFill>
                  <a:srgbClr val="F6B26B"/>
                </a:solidFill>
                <a:latin typeface="Lato"/>
                <a:ea typeface="Lato"/>
                <a:cs typeface="Lato"/>
                <a:sym typeface="Lato"/>
              </a:rPr>
              <a:t>Bad - clear disadvantage when compared to some other alternatives</a:t>
            </a:r>
            <a:endParaRPr>
              <a:solidFill>
                <a:srgbClr val="F6B26B"/>
              </a:solidFill>
              <a:latin typeface="Lato"/>
              <a:ea typeface="Lato"/>
              <a:cs typeface="Lato"/>
              <a:sym typeface="Lato"/>
            </a:endParaRPr>
          </a:p>
          <a:p>
            <a:pPr indent="0" lvl="0" marL="0" rtl="0" algn="l">
              <a:spcBef>
                <a:spcPts val="0"/>
              </a:spcBef>
              <a:spcAft>
                <a:spcPts val="0"/>
              </a:spcAft>
              <a:buNone/>
            </a:pPr>
            <a:r>
              <a:rPr lang="en-GB">
                <a:solidFill>
                  <a:srgbClr val="EA9999"/>
                </a:solidFill>
                <a:latin typeface="Lato"/>
                <a:ea typeface="Lato"/>
                <a:cs typeface="Lato"/>
                <a:sym typeface="Lato"/>
              </a:rPr>
              <a:t>Worst - clear worst in this category compared to alternatives </a:t>
            </a:r>
            <a:endParaRPr>
              <a:solidFill>
                <a:srgbClr val="EA9999"/>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97" name="Google Shape;797;p64"/>
          <p:cNvSpPr txBox="1"/>
          <p:nvPr>
            <p:ph idx="4294967295" type="title"/>
          </p:nvPr>
        </p:nvSpPr>
        <p:spPr>
          <a:xfrm>
            <a:off x="0" y="0"/>
            <a:ext cx="39255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Alternative Selection</a:t>
            </a:r>
            <a:endParaRPr/>
          </a:p>
        </p:txBody>
      </p:sp>
      <p:sp>
        <p:nvSpPr>
          <p:cNvPr id="798" name="Google Shape;798;p64"/>
          <p:cNvSpPr txBox="1"/>
          <p:nvPr/>
        </p:nvSpPr>
        <p:spPr>
          <a:xfrm>
            <a:off x="146175" y="617400"/>
            <a:ext cx="39255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F"/>
                </a:solidFill>
                <a:latin typeface="Lato"/>
                <a:ea typeface="Lato"/>
                <a:cs typeface="Lato"/>
                <a:sym typeface="Lato"/>
              </a:rPr>
              <a:t>Infrared</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rPr lang="en-GB" sz="1200">
                <a:solidFill>
                  <a:srgbClr val="FFFFFF"/>
                </a:solidFill>
                <a:latin typeface="Lato"/>
                <a:ea typeface="Lato"/>
                <a:cs typeface="Lato"/>
                <a:sym typeface="Lato"/>
              </a:rPr>
              <a:t>Advantages</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GB" sz="1200">
                <a:solidFill>
                  <a:srgbClr val="FFFFFF"/>
                </a:solidFill>
                <a:latin typeface="Lato"/>
                <a:ea typeface="Lato"/>
                <a:cs typeface="Lato"/>
                <a:sym typeface="Lato"/>
              </a:rPr>
              <a:t>Smartphone connection not mandatory at event</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GB" sz="1200">
                <a:solidFill>
                  <a:srgbClr val="FFFFFF"/>
                </a:solidFill>
                <a:latin typeface="Lato"/>
                <a:ea typeface="Lato"/>
                <a:cs typeface="Lato"/>
                <a:sym typeface="Lato"/>
              </a:rPr>
              <a:t>Less prone to interference</a:t>
            </a:r>
            <a:endParaRPr sz="1200">
              <a:solidFill>
                <a:srgbClr val="FFFFFF"/>
              </a:solidFill>
              <a:latin typeface="Lato"/>
              <a:ea typeface="Lato"/>
              <a:cs typeface="Lato"/>
              <a:sym typeface="Lato"/>
            </a:endParaRPr>
          </a:p>
          <a:p>
            <a:pPr indent="0" lvl="0" marL="0" rtl="0" algn="l">
              <a:spcBef>
                <a:spcPts val="0"/>
              </a:spcBef>
              <a:spcAft>
                <a:spcPts val="0"/>
              </a:spcAft>
              <a:buNone/>
            </a:pPr>
            <a:r>
              <a:rPr lang="en-GB" sz="1200">
                <a:solidFill>
                  <a:schemeClr val="lt1"/>
                </a:solidFill>
                <a:latin typeface="Lato"/>
                <a:ea typeface="Lato"/>
                <a:cs typeface="Lato"/>
                <a:sym typeface="Lato"/>
              </a:rPr>
              <a:t>Disadvantages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Requires line of sight unlike RF solutions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Additional hardware on bracelet</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Expensive and complex emitter hardware</a:t>
            </a:r>
            <a:endParaRPr sz="1200">
              <a:solidFill>
                <a:schemeClr val="lt1"/>
              </a:solidFill>
              <a:latin typeface="Lato"/>
              <a:ea typeface="Lato"/>
              <a:cs typeface="Lato"/>
              <a:sym typeface="Lato"/>
            </a:endParaRPr>
          </a:p>
          <a:p>
            <a:pPr indent="0" lvl="0" marL="914400" rtl="0" algn="l">
              <a:spcBef>
                <a:spcPts val="0"/>
              </a:spcBef>
              <a:spcAft>
                <a:spcPts val="0"/>
              </a:spcAft>
              <a:buNone/>
            </a:pPr>
            <a:r>
              <a:rPr lang="en-GB" sz="1200">
                <a:solidFill>
                  <a:schemeClr val="lt1"/>
                </a:solidFill>
                <a:latin typeface="Lato"/>
                <a:ea typeface="Lato"/>
                <a:cs typeface="Lato"/>
                <a:sym typeface="Lato"/>
              </a:rPr>
              <a:t>potentially out of project scope</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799" name="Google Shape;799;p64"/>
          <p:cNvSpPr txBox="1"/>
          <p:nvPr/>
        </p:nvSpPr>
        <p:spPr>
          <a:xfrm>
            <a:off x="4546950" y="525000"/>
            <a:ext cx="3925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F"/>
                </a:solidFill>
                <a:latin typeface="Lato"/>
                <a:ea typeface="Lato"/>
                <a:cs typeface="Lato"/>
                <a:sym typeface="Lato"/>
              </a:rPr>
              <a:t>WiFi via smartphone connection</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rPr lang="en-GB" sz="1200">
                <a:solidFill>
                  <a:srgbClr val="FFFFFF"/>
                </a:solidFill>
                <a:latin typeface="Lato"/>
                <a:ea typeface="Lato"/>
                <a:cs typeface="Lato"/>
                <a:sym typeface="Lato"/>
              </a:rPr>
              <a:t>Advantages</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GB" sz="1200">
                <a:solidFill>
                  <a:srgbClr val="FFFFFF"/>
                </a:solidFill>
                <a:latin typeface="Lato"/>
                <a:ea typeface="Lato"/>
                <a:cs typeface="Lato"/>
                <a:sym typeface="Lato"/>
              </a:rPr>
              <a:t>Can use existing WiFi at venues</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GB" sz="1200">
                <a:solidFill>
                  <a:srgbClr val="FFFFFF"/>
                </a:solidFill>
                <a:latin typeface="Lato"/>
                <a:ea typeface="Lato"/>
                <a:cs typeface="Lato"/>
                <a:sym typeface="Lato"/>
              </a:rPr>
              <a:t>Only BLE connection required on bracelet</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GB" sz="1200">
                <a:solidFill>
                  <a:srgbClr val="FFFFFF"/>
                </a:solidFill>
                <a:latin typeface="Lato"/>
                <a:ea typeface="Lato"/>
                <a:cs typeface="Lato"/>
                <a:sym typeface="Lato"/>
              </a:rPr>
              <a:t>No proprietary transmitter hardware required</a:t>
            </a:r>
            <a:endParaRPr sz="1200">
              <a:solidFill>
                <a:srgbClr val="FFFFFF"/>
              </a:solidFill>
              <a:latin typeface="Lato"/>
              <a:ea typeface="Lato"/>
              <a:cs typeface="Lato"/>
              <a:sym typeface="Lato"/>
            </a:endParaRPr>
          </a:p>
          <a:p>
            <a:pPr indent="0" lvl="0" marL="0" rtl="0" algn="l">
              <a:spcBef>
                <a:spcPts val="0"/>
              </a:spcBef>
              <a:spcAft>
                <a:spcPts val="0"/>
              </a:spcAft>
              <a:buNone/>
            </a:pPr>
            <a:r>
              <a:rPr lang="en-GB" sz="1200">
                <a:solidFill>
                  <a:schemeClr val="lt1"/>
                </a:solidFill>
                <a:latin typeface="Lato"/>
                <a:ea typeface="Lato"/>
                <a:cs typeface="Lato"/>
                <a:sym typeface="Lato"/>
              </a:rPr>
              <a:t>Disadvantages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REQUIRES smartphone connection to be controlled at event</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Phones should all be connected to same local network (WiFi) to avoid latency</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800" name="Google Shape;800;p64"/>
          <p:cNvSpPr txBox="1"/>
          <p:nvPr/>
        </p:nvSpPr>
        <p:spPr>
          <a:xfrm>
            <a:off x="146175" y="2833800"/>
            <a:ext cx="3925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F"/>
                </a:solidFill>
                <a:latin typeface="Lato"/>
                <a:ea typeface="Lato"/>
                <a:cs typeface="Lato"/>
                <a:sym typeface="Lato"/>
              </a:rPr>
              <a:t>2.4GHz RF</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rPr lang="en-GB" sz="1200">
                <a:solidFill>
                  <a:schemeClr val="lt1"/>
                </a:solidFill>
                <a:latin typeface="Lato"/>
                <a:ea typeface="Lato"/>
                <a:cs typeface="Lato"/>
                <a:sym typeface="Lato"/>
              </a:rPr>
              <a:t>Advantages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No additional hardware on bracelet</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Can leverage different channels/frequencies for group addressing</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Many existing protocols to choose from</a:t>
            </a:r>
            <a:endParaRPr sz="1200">
              <a:solidFill>
                <a:schemeClr val="lt1"/>
              </a:solidFill>
              <a:latin typeface="Lato"/>
              <a:ea typeface="Lato"/>
              <a:cs typeface="Lato"/>
              <a:sym typeface="Lato"/>
            </a:endParaRPr>
          </a:p>
          <a:p>
            <a:pPr indent="0" lvl="0" marL="0" rtl="0" algn="l">
              <a:spcBef>
                <a:spcPts val="0"/>
              </a:spcBef>
              <a:spcAft>
                <a:spcPts val="0"/>
              </a:spcAft>
              <a:buNone/>
            </a:pPr>
            <a:r>
              <a:rPr lang="en-GB" sz="1200">
                <a:solidFill>
                  <a:schemeClr val="lt1"/>
                </a:solidFill>
                <a:latin typeface="Lato"/>
                <a:ea typeface="Lato"/>
                <a:cs typeface="Lato"/>
                <a:sym typeface="Lato"/>
              </a:rPr>
              <a:t>Disadvantages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Might be prone to interference in an indoor stadium environment </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Requires proprietary hardware for transmitter</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801" name="Google Shape;801;p64"/>
          <p:cNvSpPr txBox="1"/>
          <p:nvPr/>
        </p:nvSpPr>
        <p:spPr>
          <a:xfrm>
            <a:off x="4546950" y="2833800"/>
            <a:ext cx="3925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F"/>
                </a:solidFill>
                <a:latin typeface="Lato"/>
                <a:ea typeface="Lato"/>
                <a:cs typeface="Lato"/>
                <a:sym typeface="Lato"/>
              </a:rPr>
              <a:t>Sub-1GHz RF</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rPr lang="en-GB" sz="1200">
                <a:solidFill>
                  <a:schemeClr val="lt1"/>
                </a:solidFill>
                <a:latin typeface="Lato"/>
                <a:ea typeface="Lato"/>
                <a:cs typeface="Lato"/>
                <a:sym typeface="Lato"/>
              </a:rPr>
              <a:t>Advantages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Reliable reception</a:t>
            </a:r>
            <a:endParaRPr sz="1200">
              <a:solidFill>
                <a:schemeClr val="lt1"/>
              </a:solidFill>
              <a:latin typeface="Lato"/>
              <a:ea typeface="Lato"/>
              <a:cs typeface="Lato"/>
              <a:sym typeface="Lato"/>
            </a:endParaRPr>
          </a:p>
          <a:p>
            <a:pPr indent="-304800" lvl="1" marL="9144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Less interference than 2.4GHz</a:t>
            </a:r>
            <a:endParaRPr sz="1200">
              <a:solidFill>
                <a:schemeClr val="lt1"/>
              </a:solidFill>
              <a:latin typeface="Lato"/>
              <a:ea typeface="Lato"/>
              <a:cs typeface="Lato"/>
              <a:sym typeface="Lato"/>
            </a:endParaRPr>
          </a:p>
          <a:p>
            <a:pPr indent="-304800" lvl="1" marL="9144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Better range than 2.4GHz</a:t>
            </a:r>
            <a:endParaRPr sz="1200">
              <a:solidFill>
                <a:srgbClr val="FFFFFF"/>
              </a:solidFill>
              <a:latin typeface="Lato"/>
              <a:ea typeface="Lato"/>
              <a:cs typeface="Lato"/>
              <a:sym typeface="Lato"/>
            </a:endParaRPr>
          </a:p>
          <a:p>
            <a:pPr indent="0" lvl="0" marL="0" rtl="0" algn="l">
              <a:spcBef>
                <a:spcPts val="0"/>
              </a:spcBef>
              <a:spcAft>
                <a:spcPts val="0"/>
              </a:spcAft>
              <a:buNone/>
            </a:pPr>
            <a:r>
              <a:rPr lang="en-GB" sz="1200">
                <a:solidFill>
                  <a:schemeClr val="lt1"/>
                </a:solidFill>
                <a:latin typeface="Lato"/>
                <a:ea typeface="Lato"/>
                <a:cs typeface="Lato"/>
                <a:sym typeface="Lato"/>
              </a:rPr>
              <a:t>Disadvantages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Requires additional hardware on bracelet </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Requires proprietary hardware for transmitter</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Less existing protocols to choose from compared to 2.4GHz</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cxnSp>
        <p:nvCxnSpPr>
          <p:cNvPr id="802" name="Google Shape;802;p64"/>
          <p:cNvCxnSpPr/>
          <p:nvPr/>
        </p:nvCxnSpPr>
        <p:spPr>
          <a:xfrm>
            <a:off x="4381175" y="0"/>
            <a:ext cx="13500" cy="5143200"/>
          </a:xfrm>
          <a:prstGeom prst="straightConnector1">
            <a:avLst/>
          </a:prstGeom>
          <a:noFill/>
          <a:ln cap="flat" cmpd="sng" w="76200">
            <a:solidFill>
              <a:srgbClr val="8E7CC3"/>
            </a:solidFill>
            <a:prstDash val="solid"/>
            <a:round/>
            <a:headEnd len="med" w="med" type="none"/>
            <a:tailEnd len="med" w="med" type="none"/>
          </a:ln>
        </p:spPr>
      </p:cxnSp>
      <p:cxnSp>
        <p:nvCxnSpPr>
          <p:cNvPr id="803" name="Google Shape;803;p64"/>
          <p:cNvCxnSpPr/>
          <p:nvPr/>
        </p:nvCxnSpPr>
        <p:spPr>
          <a:xfrm rot="10800000">
            <a:off x="0" y="2741200"/>
            <a:ext cx="4547100" cy="4500"/>
          </a:xfrm>
          <a:prstGeom prst="straightConnector1">
            <a:avLst/>
          </a:prstGeom>
          <a:noFill/>
          <a:ln cap="flat" cmpd="sng" w="76200">
            <a:solidFill>
              <a:srgbClr val="8E7CC3"/>
            </a:solidFill>
            <a:prstDash val="solid"/>
            <a:round/>
            <a:headEnd len="med" w="med" type="none"/>
            <a:tailEnd len="med" w="med" type="none"/>
          </a:ln>
        </p:spPr>
      </p:cxnSp>
      <p:cxnSp>
        <p:nvCxnSpPr>
          <p:cNvPr id="804" name="Google Shape;804;p64"/>
          <p:cNvCxnSpPr/>
          <p:nvPr/>
        </p:nvCxnSpPr>
        <p:spPr>
          <a:xfrm rot="10800000">
            <a:off x="4407600" y="2733700"/>
            <a:ext cx="4711500" cy="12000"/>
          </a:xfrm>
          <a:prstGeom prst="straightConnector1">
            <a:avLst/>
          </a:prstGeom>
          <a:noFill/>
          <a:ln cap="flat" cmpd="sng" w="76200">
            <a:solidFill>
              <a:srgbClr val="8E7CC3"/>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10" name="Google Shape;810;p65"/>
          <p:cNvSpPr txBox="1"/>
          <p:nvPr/>
        </p:nvSpPr>
        <p:spPr>
          <a:xfrm>
            <a:off x="1317125" y="230675"/>
            <a:ext cx="378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Battery Chemistry Selection</a:t>
            </a:r>
            <a:endParaRPr sz="1800">
              <a:solidFill>
                <a:schemeClr val="lt1"/>
              </a:solidFill>
              <a:latin typeface="Lato"/>
              <a:ea typeface="Lato"/>
              <a:cs typeface="Lato"/>
              <a:sym typeface="Lato"/>
            </a:endParaRPr>
          </a:p>
        </p:txBody>
      </p:sp>
      <p:graphicFrame>
        <p:nvGraphicFramePr>
          <p:cNvPr id="811" name="Google Shape;811;p65"/>
          <p:cNvGraphicFramePr/>
          <p:nvPr/>
        </p:nvGraphicFramePr>
        <p:xfrm>
          <a:off x="204025" y="681900"/>
          <a:ext cx="3000000" cy="3000000"/>
        </p:xfrm>
        <a:graphic>
          <a:graphicData uri="http://schemas.openxmlformats.org/drawingml/2006/table">
            <a:tbl>
              <a:tblPr>
                <a:noFill/>
                <a:tableStyleId>{47AA4D5F-159C-457E-9C81-C503859410F4}</a:tableStyleId>
              </a:tblPr>
              <a:tblGrid>
                <a:gridCol w="1181825"/>
                <a:gridCol w="941675"/>
                <a:gridCol w="946500"/>
                <a:gridCol w="972550"/>
                <a:gridCol w="1059200"/>
                <a:gridCol w="1378425"/>
                <a:gridCol w="1038700"/>
              </a:tblGrid>
              <a:tr h="638825">
                <a:tc>
                  <a:txBody>
                    <a:bodyPr/>
                    <a:lstStyle/>
                    <a:p>
                      <a:pPr indent="0" lvl="0" marL="0" rtl="0" algn="l">
                        <a:spcBef>
                          <a:spcPts val="0"/>
                        </a:spcBef>
                        <a:spcAft>
                          <a:spcPts val="0"/>
                        </a:spcAft>
                        <a:buNone/>
                      </a:pPr>
                      <a:r>
                        <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Size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Power</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Voltage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C</a:t>
                      </a:r>
                      <a:r>
                        <a:rPr lang="en-GB" sz="1200">
                          <a:solidFill>
                            <a:schemeClr val="lt1"/>
                          </a:solidFill>
                        </a:rPr>
                        <a:t>ost</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Environmental</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Safety</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611675">
                <a:tc>
                  <a:txBody>
                    <a:bodyPr/>
                    <a:lstStyle/>
                    <a:p>
                      <a:pPr indent="0" lvl="0" marL="0" rtl="0" algn="l">
                        <a:spcBef>
                          <a:spcPts val="0"/>
                        </a:spcBef>
                        <a:spcAft>
                          <a:spcPts val="0"/>
                        </a:spcAft>
                        <a:buNone/>
                      </a:pPr>
                      <a:r>
                        <a:rPr lang="en-GB" sz="1200">
                          <a:solidFill>
                            <a:schemeClr val="lt1"/>
                          </a:solidFill>
                        </a:rPr>
                        <a:t>1: Lithium Ion</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Good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GB" sz="1200">
                          <a:solidFill>
                            <a:schemeClr val="lt1"/>
                          </a:solidFill>
                        </a:rPr>
                        <a:t>Bad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45F06"/>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Worst</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r>
              <a:tr h="611675">
                <a:tc>
                  <a:txBody>
                    <a:bodyPr/>
                    <a:lstStyle/>
                    <a:p>
                      <a:pPr indent="0" lvl="0" marL="0" rtl="0" algn="l">
                        <a:spcBef>
                          <a:spcPts val="0"/>
                        </a:spcBef>
                        <a:spcAft>
                          <a:spcPts val="0"/>
                        </a:spcAft>
                        <a:buNone/>
                      </a:pPr>
                      <a:r>
                        <a:rPr lang="en-GB" sz="1200">
                          <a:solidFill>
                            <a:schemeClr val="lt1"/>
                          </a:solidFill>
                        </a:rPr>
                        <a:t>*</a:t>
                      </a:r>
                      <a:r>
                        <a:rPr lang="en-GB" sz="1200">
                          <a:solidFill>
                            <a:schemeClr val="lt1"/>
                          </a:solidFill>
                        </a:rPr>
                        <a:t>2: Lithium Polymer Pouch </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Good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Bad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45F06"/>
                    </a:solidFill>
                  </a:tcPr>
                </a:tc>
              </a:tr>
              <a:tr h="611675">
                <a:tc>
                  <a:txBody>
                    <a:bodyPr/>
                    <a:lstStyle/>
                    <a:p>
                      <a:pPr indent="0" lvl="0" marL="0" rtl="0" algn="l">
                        <a:spcBef>
                          <a:spcPts val="0"/>
                        </a:spcBef>
                        <a:spcAft>
                          <a:spcPts val="0"/>
                        </a:spcAft>
                        <a:buNone/>
                      </a:pPr>
                      <a:r>
                        <a:rPr lang="en-GB" sz="1200">
                          <a:solidFill>
                            <a:schemeClr val="lt1"/>
                          </a:solidFill>
                        </a:rPr>
                        <a:t>3:</a:t>
                      </a:r>
                      <a:r>
                        <a:rPr lang="en-GB" sz="1200">
                          <a:solidFill>
                            <a:schemeClr val="lt1"/>
                          </a:solidFill>
                        </a:rPr>
                        <a:t> Lithium Manganese Dioxide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Bad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45F06"/>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Bad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45F06"/>
                    </a:solidFill>
                  </a:tcPr>
                </a:tc>
                <a:tc>
                  <a:txBody>
                    <a:bodyPr/>
                    <a:lstStyle/>
                    <a:p>
                      <a:pPr indent="0" lvl="0" marL="0" rtl="0" algn="l">
                        <a:spcBef>
                          <a:spcPts val="0"/>
                        </a:spcBef>
                        <a:spcAft>
                          <a:spcPts val="0"/>
                        </a:spcAft>
                        <a:buNone/>
                      </a:pPr>
                      <a:r>
                        <a:rPr lang="en-GB" sz="1200">
                          <a:solidFill>
                            <a:schemeClr val="lt1"/>
                          </a:solidFill>
                        </a:rPr>
                        <a:t>Worst</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lang="en-GB" sz="1200">
                          <a:solidFill>
                            <a:schemeClr val="lt1"/>
                          </a:solidFill>
                        </a:rPr>
                        <a:t>Bad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45F06"/>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r>
              <a:tr h="611675">
                <a:tc>
                  <a:txBody>
                    <a:bodyPr/>
                    <a:lstStyle/>
                    <a:p>
                      <a:pPr indent="0" lvl="0" marL="0" rtl="0" algn="l">
                        <a:spcBef>
                          <a:spcPts val="0"/>
                        </a:spcBef>
                        <a:spcAft>
                          <a:spcPts val="0"/>
                        </a:spcAft>
                        <a:buNone/>
                      </a:pPr>
                      <a:r>
                        <a:rPr lang="en-GB" sz="1200">
                          <a:solidFill>
                            <a:schemeClr val="lt1"/>
                          </a:solidFill>
                        </a:rPr>
                        <a:t>4: </a:t>
                      </a:r>
                      <a:r>
                        <a:rPr lang="en-GB" sz="1200">
                          <a:solidFill>
                            <a:schemeClr val="lt1"/>
                          </a:solidFill>
                        </a:rPr>
                        <a:t>Lithium Iron Phosphate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GB" sz="1200">
                          <a:solidFill>
                            <a:schemeClr val="lt1"/>
                          </a:solidFill>
                        </a:rPr>
                        <a:t>Bad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45F06"/>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Bad</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45F06"/>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c>
                  <a:txBody>
                    <a:bodyPr/>
                    <a:lstStyle/>
                    <a:p>
                      <a:pPr indent="0" lvl="0" marL="0" rtl="0" algn="l">
                        <a:spcBef>
                          <a:spcPts val="0"/>
                        </a:spcBef>
                        <a:spcAft>
                          <a:spcPts val="0"/>
                        </a:spcAft>
                        <a:buNone/>
                      </a:pPr>
                      <a:r>
                        <a:rPr lang="en-GB" sz="1200">
                          <a:solidFill>
                            <a:schemeClr val="lt1"/>
                          </a:solidFill>
                        </a:rPr>
                        <a:t>Good</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lang="en-GB" sz="1200">
                          <a:solidFill>
                            <a:schemeClr val="lt1"/>
                          </a:solidFill>
                        </a:rPr>
                        <a:t>Adequate</a:t>
                      </a:r>
                      <a:endParaRPr sz="1200">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9000"/>
                    </a:solidFill>
                  </a:tcPr>
                </a:tc>
              </a:tr>
            </a:tbl>
          </a:graphicData>
        </a:graphic>
      </p:graphicFrame>
      <p:sp>
        <p:nvSpPr>
          <p:cNvPr id="812" name="Google Shape;812;p65"/>
          <p:cNvSpPr txBox="1"/>
          <p:nvPr/>
        </p:nvSpPr>
        <p:spPr>
          <a:xfrm>
            <a:off x="246900" y="3967175"/>
            <a:ext cx="7648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B6D7A8"/>
                </a:solidFill>
                <a:latin typeface="Lato"/>
                <a:ea typeface="Lato"/>
                <a:cs typeface="Lato"/>
                <a:sym typeface="Lato"/>
              </a:rPr>
              <a:t>Good - clear advantage when compared to some other alternatives</a:t>
            </a:r>
            <a:endParaRPr>
              <a:solidFill>
                <a:srgbClr val="B6D7A8"/>
              </a:solidFill>
              <a:latin typeface="Lato"/>
              <a:ea typeface="Lato"/>
              <a:cs typeface="Lato"/>
              <a:sym typeface="Lato"/>
            </a:endParaRPr>
          </a:p>
          <a:p>
            <a:pPr indent="0" lvl="0" marL="0" rtl="0" algn="l">
              <a:spcBef>
                <a:spcPts val="0"/>
              </a:spcBef>
              <a:spcAft>
                <a:spcPts val="0"/>
              </a:spcAft>
              <a:buNone/>
            </a:pPr>
            <a:r>
              <a:rPr lang="en-GB">
                <a:solidFill>
                  <a:srgbClr val="FFE599"/>
                </a:solidFill>
                <a:latin typeface="Lato"/>
                <a:ea typeface="Lato"/>
                <a:cs typeface="Lato"/>
                <a:sym typeface="Lato"/>
              </a:rPr>
              <a:t>Adequate - no clear advantage over alternatives</a:t>
            </a:r>
            <a:endParaRPr>
              <a:solidFill>
                <a:srgbClr val="FFE599"/>
              </a:solidFill>
              <a:latin typeface="Lato"/>
              <a:ea typeface="Lato"/>
              <a:cs typeface="Lato"/>
              <a:sym typeface="Lato"/>
            </a:endParaRPr>
          </a:p>
          <a:p>
            <a:pPr indent="0" lvl="0" marL="0" rtl="0" algn="l">
              <a:spcBef>
                <a:spcPts val="0"/>
              </a:spcBef>
              <a:spcAft>
                <a:spcPts val="0"/>
              </a:spcAft>
              <a:buNone/>
            </a:pPr>
            <a:r>
              <a:rPr lang="en-GB">
                <a:solidFill>
                  <a:srgbClr val="F6B26B"/>
                </a:solidFill>
                <a:latin typeface="Lato"/>
                <a:ea typeface="Lato"/>
                <a:cs typeface="Lato"/>
                <a:sym typeface="Lato"/>
              </a:rPr>
              <a:t>Bad - clear disadvantage when compared to some other alternatives</a:t>
            </a:r>
            <a:endParaRPr>
              <a:solidFill>
                <a:srgbClr val="F6B26B"/>
              </a:solidFill>
              <a:latin typeface="Lato"/>
              <a:ea typeface="Lato"/>
              <a:cs typeface="Lato"/>
              <a:sym typeface="Lato"/>
            </a:endParaRPr>
          </a:p>
          <a:p>
            <a:pPr indent="0" lvl="0" marL="0" rtl="0" algn="l">
              <a:spcBef>
                <a:spcPts val="0"/>
              </a:spcBef>
              <a:spcAft>
                <a:spcPts val="0"/>
              </a:spcAft>
              <a:buNone/>
            </a:pPr>
            <a:r>
              <a:rPr lang="en-GB">
                <a:solidFill>
                  <a:srgbClr val="EA9999"/>
                </a:solidFill>
                <a:latin typeface="Lato"/>
                <a:ea typeface="Lato"/>
                <a:cs typeface="Lato"/>
                <a:sym typeface="Lato"/>
              </a:rPr>
              <a:t>Worst - clear worst in this category compared to alternatives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18" name="Google Shape;818;p66"/>
          <p:cNvSpPr txBox="1"/>
          <p:nvPr/>
        </p:nvSpPr>
        <p:spPr>
          <a:xfrm>
            <a:off x="1317125" y="230675"/>
            <a:ext cx="378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Lato"/>
                <a:ea typeface="Lato"/>
                <a:cs typeface="Lato"/>
                <a:sym typeface="Lato"/>
              </a:rPr>
              <a:t>LED Control</a:t>
            </a:r>
            <a:endParaRPr sz="1800">
              <a:solidFill>
                <a:schemeClr val="lt1"/>
              </a:solidFill>
              <a:latin typeface="Lato"/>
              <a:ea typeface="Lato"/>
              <a:cs typeface="Lato"/>
              <a:sym typeface="Lato"/>
            </a:endParaRPr>
          </a:p>
        </p:txBody>
      </p:sp>
      <p:pic>
        <p:nvPicPr>
          <p:cNvPr id="819" name="Google Shape;819;p66"/>
          <p:cNvPicPr preferRelativeResize="0"/>
          <p:nvPr/>
        </p:nvPicPr>
        <p:blipFill>
          <a:blip r:embed="rId3">
            <a:alphaModFix/>
          </a:blip>
          <a:stretch>
            <a:fillRect/>
          </a:stretch>
        </p:blipFill>
        <p:spPr>
          <a:xfrm>
            <a:off x="6161250" y="1143450"/>
            <a:ext cx="2274525" cy="3677425"/>
          </a:xfrm>
          <a:prstGeom prst="rect">
            <a:avLst/>
          </a:prstGeom>
          <a:noFill/>
          <a:ln>
            <a:noFill/>
          </a:ln>
        </p:spPr>
      </p:pic>
      <p:pic>
        <p:nvPicPr>
          <p:cNvPr id="820" name="Google Shape;820;p66"/>
          <p:cNvPicPr preferRelativeResize="0"/>
          <p:nvPr/>
        </p:nvPicPr>
        <p:blipFill>
          <a:blip r:embed="rId4">
            <a:alphaModFix/>
          </a:blip>
          <a:stretch>
            <a:fillRect/>
          </a:stretch>
        </p:blipFill>
        <p:spPr>
          <a:xfrm>
            <a:off x="611825" y="784850"/>
            <a:ext cx="4699169" cy="4146325"/>
          </a:xfrm>
          <a:prstGeom prst="rect">
            <a:avLst/>
          </a:prstGeom>
          <a:noFill/>
          <a:ln>
            <a:noFill/>
          </a:ln>
        </p:spPr>
      </p:pic>
      <p:pic>
        <p:nvPicPr>
          <p:cNvPr id="821" name="Google Shape;821;p66"/>
          <p:cNvPicPr preferRelativeResize="0"/>
          <p:nvPr/>
        </p:nvPicPr>
        <p:blipFill>
          <a:blip r:embed="rId5">
            <a:alphaModFix/>
          </a:blip>
          <a:stretch>
            <a:fillRect/>
          </a:stretch>
        </p:blipFill>
        <p:spPr>
          <a:xfrm>
            <a:off x="3225500" y="784858"/>
            <a:ext cx="2085500" cy="12922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6"/>
          <p:cNvSpPr txBox="1"/>
          <p:nvPr>
            <p:ph idx="4294967295" type="body"/>
          </p:nvPr>
        </p:nvSpPr>
        <p:spPr>
          <a:xfrm>
            <a:off x="988250" y="547550"/>
            <a:ext cx="5122800" cy="2675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GB" sz="1800"/>
              <a:t>Rechargeable batteries</a:t>
            </a:r>
            <a:endParaRPr sz="1800"/>
          </a:p>
          <a:p>
            <a:pPr indent="-342900" lvl="0" marL="457200" rtl="0" algn="l">
              <a:lnSpc>
                <a:spcPct val="150000"/>
              </a:lnSpc>
              <a:spcBef>
                <a:spcPts val="1600"/>
              </a:spcBef>
              <a:spcAft>
                <a:spcPts val="0"/>
              </a:spcAft>
              <a:buSzPts val="1800"/>
              <a:buChar char="●"/>
            </a:pPr>
            <a:r>
              <a:rPr lang="en-GB" sz="1800"/>
              <a:t>Battery life of at least 3.5 hours</a:t>
            </a:r>
            <a:endParaRPr sz="1800"/>
          </a:p>
          <a:p>
            <a:pPr indent="0" lvl="0" marL="457200" rtl="0" algn="l">
              <a:lnSpc>
                <a:spcPct val="150000"/>
              </a:lnSpc>
              <a:spcBef>
                <a:spcPts val="1600"/>
              </a:spcBef>
              <a:spcAft>
                <a:spcPts val="0"/>
              </a:spcAft>
              <a:buNone/>
            </a:pPr>
            <a:r>
              <a:t/>
            </a:r>
            <a:endParaRPr sz="1800"/>
          </a:p>
          <a:p>
            <a:pPr indent="-342900" lvl="0" marL="457200" rtl="0" algn="l">
              <a:lnSpc>
                <a:spcPct val="150000"/>
              </a:lnSpc>
              <a:spcBef>
                <a:spcPts val="1600"/>
              </a:spcBef>
              <a:spcAft>
                <a:spcPts val="0"/>
              </a:spcAft>
              <a:buSzPts val="1800"/>
              <a:buChar char="●"/>
            </a:pPr>
            <a:r>
              <a:rPr lang="en-GB" sz="1800"/>
              <a:t>T</a:t>
            </a:r>
            <a:r>
              <a:rPr lang="en-GB" sz="1800"/>
              <a:t>ri-colour LEDs</a:t>
            </a:r>
            <a:endParaRPr sz="1800"/>
          </a:p>
          <a:p>
            <a:pPr indent="0" lvl="0" marL="457200" rtl="0" algn="l">
              <a:lnSpc>
                <a:spcPct val="150000"/>
              </a:lnSpc>
              <a:spcBef>
                <a:spcPts val="1600"/>
              </a:spcBef>
              <a:spcAft>
                <a:spcPts val="0"/>
              </a:spcAft>
              <a:buNone/>
            </a:pPr>
            <a:r>
              <a:t/>
            </a:r>
            <a:endParaRPr sz="1800"/>
          </a:p>
          <a:p>
            <a:pPr indent="-342900" lvl="0" marL="457200" rtl="0" algn="l">
              <a:lnSpc>
                <a:spcPct val="150000"/>
              </a:lnSpc>
              <a:spcBef>
                <a:spcPts val="1600"/>
              </a:spcBef>
              <a:spcAft>
                <a:spcPts val="0"/>
              </a:spcAft>
              <a:buSzPts val="1800"/>
              <a:buChar char="●"/>
            </a:pPr>
            <a:r>
              <a:rPr lang="en-GB" sz="1800"/>
              <a:t>Motion detection</a:t>
            </a:r>
            <a:endParaRPr sz="1800"/>
          </a:p>
          <a:p>
            <a:pPr indent="0" lvl="0" marL="0" rtl="0" algn="l">
              <a:spcBef>
                <a:spcPts val="1600"/>
              </a:spcBef>
              <a:spcAft>
                <a:spcPts val="1600"/>
              </a:spcAft>
              <a:buNone/>
            </a:pPr>
            <a:r>
              <a:t/>
            </a:r>
            <a:endParaRPr sz="1600"/>
          </a:p>
        </p:txBody>
      </p:sp>
      <p:sp>
        <p:nvSpPr>
          <p:cNvPr id="491" name="Google Shape;49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pSp>
        <p:nvGrpSpPr>
          <p:cNvPr id="492" name="Google Shape;492;p36"/>
          <p:cNvGrpSpPr/>
          <p:nvPr/>
        </p:nvGrpSpPr>
        <p:grpSpPr>
          <a:xfrm rot="5400000">
            <a:off x="5645015" y="458077"/>
            <a:ext cx="807770" cy="1550773"/>
            <a:chOff x="7523664" y="578794"/>
            <a:chExt cx="993689" cy="1572632"/>
          </a:xfrm>
        </p:grpSpPr>
        <p:sp>
          <p:nvSpPr>
            <p:cNvPr id="493" name="Google Shape;493;p36"/>
            <p:cNvSpPr/>
            <p:nvPr/>
          </p:nvSpPr>
          <p:spPr>
            <a:xfrm>
              <a:off x="7523664" y="722563"/>
              <a:ext cx="993689" cy="1428864"/>
            </a:xfrm>
            <a:prstGeom prst="roundRect">
              <a:avLst>
                <a:gd fmla="val 16667" name="adj"/>
              </a:avLst>
            </a:prstGeom>
            <a:noFill/>
            <a:ln cap="flat" cmpd="sng" w="76200">
              <a:solidFill>
                <a:schemeClr val="lt1"/>
              </a:solidFill>
              <a:prstDash val="solid"/>
              <a:round/>
              <a:headEnd len="sm" w="sm" type="none"/>
              <a:tailEnd len="sm" w="sm" type="none"/>
            </a:ln>
            <a:effectLst>
              <a:outerShdw blurRad="342900" rotWithShape="0" algn="bl" dir="5400000" dist="142875">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6"/>
            <p:cNvSpPr/>
            <p:nvPr/>
          </p:nvSpPr>
          <p:spPr>
            <a:xfrm>
              <a:off x="7799246" y="578794"/>
              <a:ext cx="442527" cy="143769"/>
            </a:xfrm>
            <a:prstGeom prst="roundRect">
              <a:avLst>
                <a:gd fmla="val 16667" name="adj"/>
              </a:avLst>
            </a:prstGeom>
            <a:noFill/>
            <a:ln cap="flat" cmpd="sng" w="76200">
              <a:solidFill>
                <a:schemeClr val="lt1"/>
              </a:solidFill>
              <a:prstDash val="solid"/>
              <a:round/>
              <a:headEnd len="sm" w="sm" type="none"/>
              <a:tailEnd len="sm" w="sm" type="none"/>
            </a:ln>
            <a:effectLst>
              <a:outerShdw blurRad="342900" rotWithShape="0" algn="bl" dir="5400000" dist="142875">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6"/>
            <p:cNvSpPr/>
            <p:nvPr/>
          </p:nvSpPr>
          <p:spPr>
            <a:xfrm>
              <a:off x="7663625" y="1718025"/>
              <a:ext cx="713700" cy="287100"/>
            </a:xfrm>
            <a:prstGeom prst="roundRect">
              <a:avLst>
                <a:gd fmla="val 16667" name="adj"/>
              </a:avLst>
            </a:prstGeom>
            <a:solidFill>
              <a:srgbClr val="00FF00"/>
            </a:solidFill>
            <a:ln cap="flat" cmpd="sng" w="76200">
              <a:solidFill>
                <a:srgbClr val="00FF00"/>
              </a:solidFill>
              <a:prstDash val="solid"/>
              <a:round/>
              <a:headEnd len="sm" w="sm" type="none"/>
              <a:tailEnd len="sm" w="sm" type="none"/>
            </a:ln>
            <a:effectLst>
              <a:outerShdw blurRad="342900" rotWithShape="0" algn="bl" dir="5400000" dist="142875">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a:off x="7663633" y="1284632"/>
              <a:ext cx="713752" cy="304725"/>
            </a:xfrm>
            <a:prstGeom prst="roundRect">
              <a:avLst>
                <a:gd fmla="val 16667" name="adj"/>
              </a:avLst>
            </a:prstGeom>
            <a:solidFill>
              <a:srgbClr val="00FF00"/>
            </a:solidFill>
            <a:ln cap="flat" cmpd="sng" w="76200">
              <a:solidFill>
                <a:srgbClr val="00FF00"/>
              </a:solidFill>
              <a:prstDash val="solid"/>
              <a:round/>
              <a:headEnd len="sm" w="sm" type="none"/>
              <a:tailEnd len="sm" w="sm" type="none"/>
            </a:ln>
            <a:effectLst>
              <a:outerShdw blurRad="342900" rotWithShape="0" algn="bl" dir="5400000" dist="142875">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7663633" y="851235"/>
              <a:ext cx="713752" cy="304725"/>
            </a:xfrm>
            <a:prstGeom prst="roundRect">
              <a:avLst>
                <a:gd fmla="val 16667" name="adj"/>
              </a:avLst>
            </a:prstGeom>
            <a:noFill/>
            <a:ln cap="flat" cmpd="sng" w="76200">
              <a:solidFill>
                <a:srgbClr val="00FF00"/>
              </a:solidFill>
              <a:prstDash val="solid"/>
              <a:round/>
              <a:headEnd len="sm" w="sm" type="none"/>
              <a:tailEnd len="sm" w="sm" type="none"/>
            </a:ln>
            <a:effectLst>
              <a:outerShdw blurRad="342900" rotWithShape="0" algn="bl" dir="5400000" dist="142875">
                <a:srgbClr val="00FF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36"/>
          <p:cNvSpPr txBox="1"/>
          <p:nvPr>
            <p:ph idx="4294967295" type="title"/>
          </p:nvPr>
        </p:nvSpPr>
        <p:spPr>
          <a:xfrm>
            <a:off x="165900" y="0"/>
            <a:ext cx="5470200" cy="4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t>Physical</a:t>
            </a:r>
            <a:r>
              <a:rPr b="1" lang="en-GB" sz="1900"/>
              <a:t> Requirements</a:t>
            </a:r>
            <a:endParaRPr b="1" sz="1900"/>
          </a:p>
        </p:txBody>
      </p:sp>
      <p:pic>
        <p:nvPicPr>
          <p:cNvPr id="499" name="Google Shape;499;p36"/>
          <p:cNvPicPr preferRelativeResize="0"/>
          <p:nvPr/>
        </p:nvPicPr>
        <p:blipFill>
          <a:blip r:embed="rId3">
            <a:alphaModFix/>
          </a:blip>
          <a:stretch>
            <a:fillRect/>
          </a:stretch>
        </p:blipFill>
        <p:spPr>
          <a:xfrm>
            <a:off x="5246563" y="3580048"/>
            <a:ext cx="1604650" cy="1604650"/>
          </a:xfrm>
          <a:prstGeom prst="rect">
            <a:avLst/>
          </a:prstGeom>
          <a:noFill/>
          <a:ln>
            <a:noFill/>
          </a:ln>
        </p:spPr>
      </p:pic>
      <p:pic>
        <p:nvPicPr>
          <p:cNvPr id="500" name="Google Shape;500;p36"/>
          <p:cNvPicPr preferRelativeResize="0"/>
          <p:nvPr/>
        </p:nvPicPr>
        <p:blipFill>
          <a:blip r:embed="rId4">
            <a:alphaModFix/>
          </a:blip>
          <a:stretch>
            <a:fillRect/>
          </a:stretch>
        </p:blipFill>
        <p:spPr>
          <a:xfrm>
            <a:off x="5336487" y="2094050"/>
            <a:ext cx="1424824" cy="1424824"/>
          </a:xfrm>
          <a:prstGeom prst="rect">
            <a:avLst/>
          </a:prstGeom>
          <a:noFill/>
          <a:ln>
            <a:noFill/>
          </a:ln>
        </p:spPr>
      </p:pic>
      <p:cxnSp>
        <p:nvCxnSpPr>
          <p:cNvPr id="501" name="Google Shape;501;p36"/>
          <p:cNvCxnSpPr/>
          <p:nvPr/>
        </p:nvCxnSpPr>
        <p:spPr>
          <a:xfrm rot="10800000">
            <a:off x="-36300" y="2027475"/>
            <a:ext cx="9184200" cy="5400"/>
          </a:xfrm>
          <a:prstGeom prst="straightConnector1">
            <a:avLst/>
          </a:prstGeom>
          <a:noFill/>
          <a:ln cap="flat" cmpd="sng" w="19050">
            <a:solidFill>
              <a:srgbClr val="8E7CC3"/>
            </a:solidFill>
            <a:prstDash val="solid"/>
            <a:round/>
            <a:headEnd len="med" w="med" type="none"/>
            <a:tailEnd len="med" w="med" type="none"/>
          </a:ln>
        </p:spPr>
      </p:cxnSp>
      <p:cxnSp>
        <p:nvCxnSpPr>
          <p:cNvPr id="502" name="Google Shape;502;p36"/>
          <p:cNvCxnSpPr/>
          <p:nvPr/>
        </p:nvCxnSpPr>
        <p:spPr>
          <a:xfrm rot="10800000">
            <a:off x="-20100" y="3580050"/>
            <a:ext cx="9184200" cy="5400"/>
          </a:xfrm>
          <a:prstGeom prst="straightConnector1">
            <a:avLst/>
          </a:prstGeom>
          <a:noFill/>
          <a:ln cap="flat" cmpd="sng" w="19050">
            <a:solidFill>
              <a:srgbClr val="8E7CC3"/>
            </a:solidFill>
            <a:prstDash val="solid"/>
            <a:round/>
            <a:headEnd len="med" w="med" type="none"/>
            <a:tailEnd len="med" w="med" type="none"/>
          </a:ln>
        </p:spPr>
      </p:cxnSp>
      <p:cxnSp>
        <p:nvCxnSpPr>
          <p:cNvPr id="503" name="Google Shape;503;p36"/>
          <p:cNvCxnSpPr/>
          <p:nvPr/>
        </p:nvCxnSpPr>
        <p:spPr>
          <a:xfrm rot="10800000">
            <a:off x="0" y="547550"/>
            <a:ext cx="9184200" cy="5400"/>
          </a:xfrm>
          <a:prstGeom prst="straightConnector1">
            <a:avLst/>
          </a:prstGeom>
          <a:noFill/>
          <a:ln cap="flat" cmpd="sng" w="19050">
            <a:solidFill>
              <a:srgbClr val="8E7CC3"/>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7"/>
          <p:cNvSpPr txBox="1"/>
          <p:nvPr>
            <p:ph idx="4294967295" type="body"/>
          </p:nvPr>
        </p:nvSpPr>
        <p:spPr>
          <a:xfrm>
            <a:off x="875025" y="630800"/>
            <a:ext cx="7597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Two wireless control sources required</a:t>
            </a:r>
            <a:endParaRPr sz="1700"/>
          </a:p>
          <a:p>
            <a:pPr indent="-336550" lvl="0" marL="457200" rtl="0" algn="l">
              <a:spcBef>
                <a:spcPts val="1600"/>
              </a:spcBef>
              <a:spcAft>
                <a:spcPts val="0"/>
              </a:spcAft>
              <a:buSzPts val="1700"/>
              <a:buAutoNum type="arabicPeriod"/>
            </a:pPr>
            <a:r>
              <a:rPr lang="en-GB" sz="1700"/>
              <a:t>B</a:t>
            </a:r>
            <a:r>
              <a:rPr lang="en-GB" sz="1700"/>
              <a:t>idirectional connection to smartphones using Bluetooth 4.0 (BLE)</a:t>
            </a:r>
            <a:br>
              <a:rPr lang="en-GB" sz="1900"/>
            </a:br>
            <a:endParaRPr sz="1900"/>
          </a:p>
          <a:p>
            <a:pPr indent="0" lvl="0" marL="0" rtl="0" algn="l">
              <a:spcBef>
                <a:spcPts val="1600"/>
              </a:spcBef>
              <a:spcAft>
                <a:spcPts val="0"/>
              </a:spcAft>
              <a:buNone/>
            </a:pPr>
            <a:r>
              <a:t/>
            </a:r>
            <a:endParaRPr sz="1900"/>
          </a:p>
          <a:p>
            <a:pPr indent="0" lvl="0" marL="0" rtl="0" algn="l">
              <a:spcBef>
                <a:spcPts val="1600"/>
              </a:spcBef>
              <a:spcAft>
                <a:spcPts val="1600"/>
              </a:spcAft>
              <a:buNone/>
            </a:pPr>
            <a:r>
              <a:t/>
            </a:r>
            <a:endParaRPr/>
          </a:p>
        </p:txBody>
      </p:sp>
      <p:sp>
        <p:nvSpPr>
          <p:cNvPr id="509" name="Google Shape;50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10" name="Google Shape;510;p37"/>
          <p:cNvPicPr preferRelativeResize="0"/>
          <p:nvPr/>
        </p:nvPicPr>
        <p:blipFill rotWithShape="1">
          <a:blip r:embed="rId3">
            <a:alphaModFix/>
          </a:blip>
          <a:srcRect b="48731" l="0" r="73188" t="35148"/>
          <a:stretch/>
        </p:blipFill>
        <p:spPr>
          <a:xfrm>
            <a:off x="3370838" y="1640525"/>
            <a:ext cx="2116327" cy="549449"/>
          </a:xfrm>
          <a:prstGeom prst="rect">
            <a:avLst/>
          </a:prstGeom>
          <a:noFill/>
          <a:ln>
            <a:noFill/>
          </a:ln>
          <a:effectLst>
            <a:outerShdw blurRad="557213" rotWithShape="0" algn="bl" dir="5400000" dist="57150">
              <a:srgbClr val="4A86E8">
                <a:alpha val="50000"/>
              </a:srgbClr>
            </a:outerShdw>
          </a:effectLst>
        </p:spPr>
      </p:pic>
      <p:pic>
        <p:nvPicPr>
          <p:cNvPr id="511" name="Google Shape;511;p37"/>
          <p:cNvPicPr preferRelativeResize="0"/>
          <p:nvPr/>
        </p:nvPicPr>
        <p:blipFill rotWithShape="1">
          <a:blip r:embed="rId3">
            <a:alphaModFix/>
          </a:blip>
          <a:srcRect b="27109" l="31799" r="38263" t="9057"/>
          <a:stretch/>
        </p:blipFill>
        <p:spPr>
          <a:xfrm>
            <a:off x="3513850" y="3407675"/>
            <a:ext cx="1830323" cy="1685399"/>
          </a:xfrm>
          <a:prstGeom prst="rect">
            <a:avLst/>
          </a:prstGeom>
          <a:noFill/>
          <a:ln>
            <a:noFill/>
          </a:ln>
          <a:effectLst>
            <a:outerShdw blurRad="314325" rotWithShape="0" algn="bl" dir="5400000" dist="85725">
              <a:srgbClr val="4A86E8">
                <a:alpha val="50000"/>
              </a:srgbClr>
            </a:outerShdw>
          </a:effectLst>
        </p:spPr>
      </p:pic>
      <p:sp>
        <p:nvSpPr>
          <p:cNvPr id="512" name="Google Shape;512;p37"/>
          <p:cNvSpPr txBox="1"/>
          <p:nvPr>
            <p:ph idx="4294967295" type="title"/>
          </p:nvPr>
        </p:nvSpPr>
        <p:spPr>
          <a:xfrm>
            <a:off x="634875" y="150500"/>
            <a:ext cx="5470200" cy="4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t>Connectivity </a:t>
            </a:r>
            <a:r>
              <a:rPr b="1" lang="en-GB" sz="1900"/>
              <a:t>Topology </a:t>
            </a:r>
            <a:r>
              <a:rPr b="1" lang="en-GB" sz="1900"/>
              <a:t>Requirements</a:t>
            </a:r>
            <a:endParaRPr b="1" sz="1900"/>
          </a:p>
        </p:txBody>
      </p:sp>
      <p:sp>
        <p:nvSpPr>
          <p:cNvPr id="513" name="Google Shape;513;p37"/>
          <p:cNvSpPr txBox="1"/>
          <p:nvPr>
            <p:ph idx="4294967295" type="body"/>
          </p:nvPr>
        </p:nvSpPr>
        <p:spPr>
          <a:xfrm>
            <a:off x="875013" y="2189975"/>
            <a:ext cx="7597500" cy="13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 </a:t>
            </a:r>
            <a:r>
              <a:rPr lang="en-GB" sz="1700"/>
              <a:t>2. </a:t>
            </a:r>
            <a:r>
              <a:rPr lang="en-GB" sz="1700"/>
              <a:t>    </a:t>
            </a:r>
            <a:r>
              <a:rPr lang="en-GB" sz="1700"/>
              <a:t>Unidirectional broadcast from central controller to bracelets</a:t>
            </a:r>
            <a:endParaRPr sz="1700"/>
          </a:p>
          <a:p>
            <a:pPr indent="-336550" lvl="1" marL="914400" rtl="0" algn="l">
              <a:spcBef>
                <a:spcPts val="1600"/>
              </a:spcBef>
              <a:spcAft>
                <a:spcPts val="0"/>
              </a:spcAft>
              <a:buSzPts val="1700"/>
              <a:buChar char="○"/>
            </a:pPr>
            <a:r>
              <a:rPr lang="en-GB" sz="1700"/>
              <a:t>Must be able to control 32 individually addressable groups</a:t>
            </a:r>
            <a:br>
              <a:rPr lang="en-GB" sz="1900"/>
            </a:br>
            <a:endParaRPr sz="1900"/>
          </a:p>
          <a:p>
            <a:pPr indent="0" lvl="0" marL="457200" rtl="0" algn="l">
              <a:spcBef>
                <a:spcPts val="1600"/>
              </a:spcBef>
              <a:spcAft>
                <a:spcPts val="0"/>
              </a:spcAft>
              <a:buNone/>
            </a:pPr>
            <a:r>
              <a:t/>
            </a:r>
            <a:endParaRPr sz="19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8"/>
          <p:cNvSpPr txBox="1"/>
          <p:nvPr>
            <p:ph idx="4294967295" type="title"/>
          </p:nvPr>
        </p:nvSpPr>
        <p:spPr>
          <a:xfrm>
            <a:off x="641100" y="121525"/>
            <a:ext cx="8327100" cy="4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t>Central Controller Wireless </a:t>
            </a:r>
            <a:r>
              <a:rPr b="1" lang="en-GB" sz="1900"/>
              <a:t>Requirements</a:t>
            </a:r>
            <a:endParaRPr b="1" sz="1900"/>
          </a:p>
        </p:txBody>
      </p:sp>
      <p:sp>
        <p:nvSpPr>
          <p:cNvPr id="519" name="Google Shape;519;p38"/>
          <p:cNvSpPr txBox="1"/>
          <p:nvPr>
            <p:ph idx="4294967295" type="body"/>
          </p:nvPr>
        </p:nvSpPr>
        <p:spPr>
          <a:xfrm>
            <a:off x="1025100" y="875975"/>
            <a:ext cx="7458900" cy="1319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Maximum latency between controller and bracelets of 100ms</a:t>
            </a:r>
            <a:endParaRPr sz="1700"/>
          </a:p>
          <a:p>
            <a:pPr indent="-336550" lvl="0" marL="457200" rtl="0" algn="l">
              <a:spcBef>
                <a:spcPts val="0"/>
              </a:spcBef>
              <a:spcAft>
                <a:spcPts val="0"/>
              </a:spcAft>
              <a:buSzPts val="1700"/>
              <a:buChar char="●"/>
            </a:pPr>
            <a:r>
              <a:rPr lang="en-GB" sz="1700"/>
              <a:t>Minimum refresh rate of 10Hz</a:t>
            </a:r>
            <a:endParaRPr sz="1700"/>
          </a:p>
          <a:p>
            <a:pPr indent="-311150" lvl="0" marL="457200" rtl="0" algn="l">
              <a:spcBef>
                <a:spcPts val="0"/>
              </a:spcBef>
              <a:spcAft>
                <a:spcPts val="0"/>
              </a:spcAft>
              <a:buSzPts val="1300"/>
              <a:buChar char="●"/>
            </a:pPr>
            <a:r>
              <a:rPr lang="en-GB" sz="1700"/>
              <a:t>75m </a:t>
            </a:r>
            <a:r>
              <a:rPr lang="en-GB" sz="1700"/>
              <a:t>range</a:t>
            </a:r>
            <a:endParaRPr sz="1700"/>
          </a:p>
          <a:p>
            <a:pPr indent="-336550" lvl="0" marL="457200" rtl="0" algn="l">
              <a:spcBef>
                <a:spcPts val="0"/>
              </a:spcBef>
              <a:spcAft>
                <a:spcPts val="0"/>
              </a:spcAft>
              <a:buSzPts val="1700"/>
              <a:buChar char="●"/>
            </a:pPr>
            <a:r>
              <a:rPr lang="en-GB" sz="1700"/>
              <a:t>RGB565 Colour resolution</a:t>
            </a:r>
            <a:endParaRPr sz="1700"/>
          </a:p>
          <a:p>
            <a:pPr indent="0" lvl="0" marL="457200" rtl="0" algn="l">
              <a:spcBef>
                <a:spcPts val="1600"/>
              </a:spcBef>
              <a:spcAft>
                <a:spcPts val="0"/>
              </a:spcAft>
              <a:buNone/>
            </a:pPr>
            <a:br>
              <a:rPr lang="en-GB" sz="1900"/>
            </a:br>
            <a:endParaRPr sz="1900"/>
          </a:p>
          <a:p>
            <a:pPr indent="0" lvl="0" marL="0" rtl="0" algn="l">
              <a:spcBef>
                <a:spcPts val="1600"/>
              </a:spcBef>
              <a:spcAft>
                <a:spcPts val="0"/>
              </a:spcAft>
              <a:buNone/>
            </a:pPr>
            <a:r>
              <a:t/>
            </a:r>
            <a:endParaRPr sz="1900"/>
          </a:p>
          <a:p>
            <a:pPr indent="0" lvl="0" marL="0" rtl="0" algn="l">
              <a:spcBef>
                <a:spcPts val="1600"/>
              </a:spcBef>
              <a:spcAft>
                <a:spcPts val="1600"/>
              </a:spcAft>
              <a:buNone/>
            </a:pPr>
            <a:r>
              <a:t/>
            </a:r>
            <a:endParaRPr/>
          </a:p>
        </p:txBody>
      </p:sp>
      <p:sp>
        <p:nvSpPr>
          <p:cNvPr id="520" name="Google Shape;52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21" name="Google Shape;521;p38"/>
          <p:cNvSpPr/>
          <p:nvPr/>
        </p:nvSpPr>
        <p:spPr>
          <a:xfrm>
            <a:off x="301150" y="3005952"/>
            <a:ext cx="3957900" cy="2095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38"/>
          <p:cNvPicPr preferRelativeResize="0"/>
          <p:nvPr/>
        </p:nvPicPr>
        <p:blipFill>
          <a:blip r:embed="rId3">
            <a:alphaModFix/>
          </a:blip>
          <a:stretch>
            <a:fillRect/>
          </a:stretch>
        </p:blipFill>
        <p:spPr>
          <a:xfrm>
            <a:off x="349899" y="3048798"/>
            <a:ext cx="3866775" cy="2014340"/>
          </a:xfrm>
          <a:prstGeom prst="rect">
            <a:avLst/>
          </a:prstGeom>
          <a:noFill/>
          <a:ln cap="flat" cmpd="sng" w="38100">
            <a:solidFill>
              <a:schemeClr val="dk2"/>
            </a:solidFill>
            <a:prstDash val="solid"/>
            <a:round/>
            <a:headEnd len="sm" w="sm" type="none"/>
            <a:tailEnd len="sm" w="sm" type="none"/>
          </a:ln>
        </p:spPr>
      </p:pic>
      <p:sp>
        <p:nvSpPr>
          <p:cNvPr id="523" name="Google Shape;523;p38"/>
          <p:cNvSpPr txBox="1"/>
          <p:nvPr/>
        </p:nvSpPr>
        <p:spPr>
          <a:xfrm>
            <a:off x="516619" y="4642723"/>
            <a:ext cx="6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2.5Hz</a:t>
            </a:r>
            <a:endParaRPr>
              <a:solidFill>
                <a:schemeClr val="lt1"/>
              </a:solidFill>
              <a:latin typeface="Lato"/>
              <a:ea typeface="Lato"/>
              <a:cs typeface="Lato"/>
              <a:sym typeface="Lato"/>
            </a:endParaRPr>
          </a:p>
        </p:txBody>
      </p:sp>
      <p:sp>
        <p:nvSpPr>
          <p:cNvPr id="524" name="Google Shape;524;p38"/>
          <p:cNvSpPr txBox="1"/>
          <p:nvPr/>
        </p:nvSpPr>
        <p:spPr>
          <a:xfrm>
            <a:off x="1879749" y="4642723"/>
            <a:ext cx="6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5Hz</a:t>
            </a:r>
            <a:endParaRPr>
              <a:solidFill>
                <a:schemeClr val="lt1"/>
              </a:solidFill>
              <a:latin typeface="Lato"/>
              <a:ea typeface="Lato"/>
              <a:cs typeface="Lato"/>
              <a:sym typeface="Lato"/>
            </a:endParaRPr>
          </a:p>
        </p:txBody>
      </p:sp>
      <p:sp>
        <p:nvSpPr>
          <p:cNvPr id="525" name="Google Shape;525;p38"/>
          <p:cNvSpPr txBox="1"/>
          <p:nvPr/>
        </p:nvSpPr>
        <p:spPr>
          <a:xfrm>
            <a:off x="3242879" y="4642723"/>
            <a:ext cx="6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10Hz</a:t>
            </a:r>
            <a:endParaRPr>
              <a:solidFill>
                <a:schemeClr val="lt1"/>
              </a:solidFill>
              <a:latin typeface="Lato"/>
              <a:ea typeface="Lato"/>
              <a:cs typeface="Lato"/>
              <a:sym typeface="Lato"/>
            </a:endParaRPr>
          </a:p>
        </p:txBody>
      </p:sp>
      <p:sp>
        <p:nvSpPr>
          <p:cNvPr id="526" name="Google Shape;526;p38"/>
          <p:cNvSpPr txBox="1"/>
          <p:nvPr/>
        </p:nvSpPr>
        <p:spPr>
          <a:xfrm>
            <a:off x="1094696" y="2628225"/>
            <a:ext cx="237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Refresh rate comparison</a:t>
            </a:r>
            <a:endParaRPr>
              <a:solidFill>
                <a:schemeClr val="lt1"/>
              </a:solidFill>
              <a:latin typeface="Lato"/>
              <a:ea typeface="Lato"/>
              <a:cs typeface="Lato"/>
              <a:sym typeface="Lato"/>
            </a:endParaRPr>
          </a:p>
        </p:txBody>
      </p:sp>
      <p:sp>
        <p:nvSpPr>
          <p:cNvPr id="527" name="Google Shape;527;p38"/>
          <p:cNvSpPr/>
          <p:nvPr/>
        </p:nvSpPr>
        <p:spPr>
          <a:xfrm>
            <a:off x="4606009" y="3005952"/>
            <a:ext cx="3957900" cy="2095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38"/>
          <p:cNvPicPr preferRelativeResize="0"/>
          <p:nvPr/>
        </p:nvPicPr>
        <p:blipFill rotWithShape="1">
          <a:blip r:embed="rId4">
            <a:alphaModFix/>
          </a:blip>
          <a:srcRect b="0" l="0" r="12203" t="0"/>
          <a:stretch/>
        </p:blipFill>
        <p:spPr>
          <a:xfrm>
            <a:off x="4665603" y="3046690"/>
            <a:ext cx="3818388" cy="2014317"/>
          </a:xfrm>
          <a:prstGeom prst="rect">
            <a:avLst/>
          </a:prstGeom>
          <a:noFill/>
          <a:ln cap="flat" cmpd="sng" w="38100">
            <a:solidFill>
              <a:schemeClr val="dk2"/>
            </a:solidFill>
            <a:prstDash val="solid"/>
            <a:round/>
            <a:headEnd len="sm" w="sm" type="none"/>
            <a:tailEnd len="sm" w="sm" type="none"/>
          </a:ln>
        </p:spPr>
      </p:pic>
      <p:sp>
        <p:nvSpPr>
          <p:cNvPr id="529" name="Google Shape;529;p38"/>
          <p:cNvSpPr txBox="1"/>
          <p:nvPr/>
        </p:nvSpPr>
        <p:spPr>
          <a:xfrm>
            <a:off x="5399555" y="2628225"/>
            <a:ext cx="237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lt1"/>
                </a:solidFill>
                <a:latin typeface="Lato"/>
                <a:ea typeface="Lato"/>
                <a:cs typeface="Lato"/>
                <a:sym typeface="Lato"/>
              </a:rPr>
              <a:t>RGB565 gradient</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9"/>
          <p:cNvSpPr txBox="1"/>
          <p:nvPr/>
        </p:nvSpPr>
        <p:spPr>
          <a:xfrm>
            <a:off x="5620200" y="1122975"/>
            <a:ext cx="34065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Lato"/>
              <a:buChar char="●"/>
            </a:pPr>
            <a:r>
              <a:rPr lang="en-GB" sz="1700">
                <a:solidFill>
                  <a:schemeClr val="lt1"/>
                </a:solidFill>
                <a:latin typeface="Lato"/>
                <a:ea typeface="Lato"/>
                <a:cs typeface="Lato"/>
                <a:sym typeface="Lato"/>
              </a:rPr>
              <a:t>Bracelet has 2.4GHz radio SoC module for Bluetooth and communication with central controller</a:t>
            </a:r>
            <a:endParaRPr sz="17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Char char="●"/>
            </a:pPr>
            <a:r>
              <a:rPr lang="en-GB" sz="1700">
                <a:solidFill>
                  <a:schemeClr val="lt1"/>
                </a:solidFill>
                <a:latin typeface="Lato"/>
                <a:ea typeface="Lato"/>
                <a:cs typeface="Lato"/>
                <a:sym typeface="Lato"/>
              </a:rPr>
              <a:t>Central controller has 2.4GHz transmitter and is controlled through a desktop app</a:t>
            </a:r>
            <a:endParaRPr sz="17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Lato"/>
              <a:ea typeface="Lato"/>
              <a:cs typeface="Lato"/>
              <a:sym typeface="Lato"/>
            </a:endParaRPr>
          </a:p>
          <a:p>
            <a:pPr indent="0" lvl="0" marL="457200" rtl="0" algn="l">
              <a:spcBef>
                <a:spcPts val="0"/>
              </a:spcBef>
              <a:spcAft>
                <a:spcPts val="0"/>
              </a:spcAft>
              <a:buNone/>
            </a:pPr>
            <a:r>
              <a:t/>
            </a:r>
            <a:endParaRPr sz="1700">
              <a:solidFill>
                <a:schemeClr val="lt1"/>
              </a:solidFill>
              <a:latin typeface="Lato"/>
              <a:ea typeface="Lato"/>
              <a:cs typeface="Lato"/>
              <a:sym typeface="Lato"/>
            </a:endParaRPr>
          </a:p>
        </p:txBody>
      </p:sp>
      <p:sp>
        <p:nvSpPr>
          <p:cNvPr id="535" name="Google Shape;53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36" name="Google Shape;536;p39"/>
          <p:cNvSpPr txBox="1"/>
          <p:nvPr>
            <p:ph idx="4294967295" type="title"/>
          </p:nvPr>
        </p:nvSpPr>
        <p:spPr>
          <a:xfrm>
            <a:off x="0" y="0"/>
            <a:ext cx="78906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Design</a:t>
            </a:r>
            <a:endParaRPr/>
          </a:p>
          <a:p>
            <a:pPr indent="0" lvl="0" marL="0" rtl="0" algn="l">
              <a:spcBef>
                <a:spcPts val="0"/>
              </a:spcBef>
              <a:spcAft>
                <a:spcPts val="0"/>
              </a:spcAft>
              <a:buNone/>
            </a:pPr>
            <a:r>
              <a:t/>
            </a:r>
            <a:endParaRPr/>
          </a:p>
        </p:txBody>
      </p:sp>
      <p:pic>
        <p:nvPicPr>
          <p:cNvPr id="537" name="Google Shape;537;p39"/>
          <p:cNvPicPr preferRelativeResize="0"/>
          <p:nvPr/>
        </p:nvPicPr>
        <p:blipFill>
          <a:blip r:embed="rId3">
            <a:alphaModFix/>
          </a:blip>
          <a:stretch>
            <a:fillRect/>
          </a:stretch>
        </p:blipFill>
        <p:spPr>
          <a:xfrm>
            <a:off x="122713" y="632175"/>
            <a:ext cx="5497476" cy="4126928"/>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0"/>
          <p:cNvSpPr/>
          <p:nvPr/>
        </p:nvSpPr>
        <p:spPr>
          <a:xfrm>
            <a:off x="6364175" y="3795563"/>
            <a:ext cx="660275" cy="1123925"/>
          </a:xfrm>
          <a:custGeom>
            <a:rect b="b" l="l" r="r" t="t"/>
            <a:pathLst>
              <a:path extrusionOk="0" h="44957" w="26411">
                <a:moveTo>
                  <a:pt x="26411" y="41281"/>
                </a:moveTo>
                <a:cubicBezTo>
                  <a:pt x="23914" y="41891"/>
                  <a:pt x="14926" y="44999"/>
                  <a:pt x="11430" y="44943"/>
                </a:cubicBezTo>
                <a:cubicBezTo>
                  <a:pt x="7934" y="44888"/>
                  <a:pt x="6935" y="43611"/>
                  <a:pt x="5437" y="40948"/>
                </a:cubicBezTo>
                <a:cubicBezTo>
                  <a:pt x="3939" y="38285"/>
                  <a:pt x="3329" y="33736"/>
                  <a:pt x="2441" y="28964"/>
                </a:cubicBezTo>
                <a:cubicBezTo>
                  <a:pt x="1553" y="24192"/>
                  <a:pt x="-111" y="16480"/>
                  <a:pt x="111" y="12318"/>
                </a:cubicBezTo>
                <a:cubicBezTo>
                  <a:pt x="333" y="8157"/>
                  <a:pt x="1387" y="6048"/>
                  <a:pt x="3773" y="3995"/>
                </a:cubicBezTo>
                <a:cubicBezTo>
                  <a:pt x="6159" y="1942"/>
                  <a:pt x="12651" y="666"/>
                  <a:pt x="14426" y="0"/>
                </a:cubicBezTo>
              </a:path>
            </a:pathLst>
          </a:custGeom>
          <a:noFill/>
          <a:ln cap="flat" cmpd="sng" w="9525">
            <a:solidFill>
              <a:schemeClr val="lt1"/>
            </a:solidFill>
            <a:prstDash val="solid"/>
            <a:round/>
            <a:headEnd len="med" w="med" type="none"/>
            <a:tailEnd len="med" w="med" type="none"/>
          </a:ln>
        </p:spPr>
      </p:sp>
      <p:pic>
        <p:nvPicPr>
          <p:cNvPr id="543" name="Google Shape;543;p40"/>
          <p:cNvPicPr preferRelativeResize="0"/>
          <p:nvPr/>
        </p:nvPicPr>
        <p:blipFill>
          <a:blip r:embed="rId3">
            <a:alphaModFix/>
          </a:blip>
          <a:stretch>
            <a:fillRect/>
          </a:stretch>
        </p:blipFill>
        <p:spPr>
          <a:xfrm rot="-1335308">
            <a:off x="491499" y="399508"/>
            <a:ext cx="746813" cy="1309494"/>
          </a:xfrm>
          <a:prstGeom prst="rect">
            <a:avLst/>
          </a:prstGeom>
          <a:noFill/>
          <a:ln>
            <a:noFill/>
          </a:ln>
        </p:spPr>
      </p:pic>
      <p:sp>
        <p:nvSpPr>
          <p:cNvPr id="544" name="Google Shape;544;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45" name="Google Shape;545;p40"/>
          <p:cNvSpPr txBox="1"/>
          <p:nvPr>
            <p:ph idx="4294967295" type="title"/>
          </p:nvPr>
        </p:nvSpPr>
        <p:spPr>
          <a:xfrm>
            <a:off x="2841750" y="0"/>
            <a:ext cx="3465000" cy="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Wireless Protocols</a:t>
            </a:r>
            <a:endParaRPr/>
          </a:p>
          <a:p>
            <a:pPr indent="0" lvl="0" marL="0" rtl="0" algn="l">
              <a:spcBef>
                <a:spcPts val="0"/>
              </a:spcBef>
              <a:spcAft>
                <a:spcPts val="0"/>
              </a:spcAft>
              <a:buNone/>
            </a:pPr>
            <a:r>
              <a:t/>
            </a:r>
            <a:endParaRPr/>
          </a:p>
        </p:txBody>
      </p:sp>
      <p:pic>
        <p:nvPicPr>
          <p:cNvPr id="546" name="Google Shape;546;p40"/>
          <p:cNvPicPr preferRelativeResize="0"/>
          <p:nvPr/>
        </p:nvPicPr>
        <p:blipFill rotWithShape="1">
          <a:blip r:embed="rId4">
            <a:alphaModFix/>
          </a:blip>
          <a:srcRect b="35536" l="0" r="0" t="36913"/>
          <a:stretch/>
        </p:blipFill>
        <p:spPr>
          <a:xfrm>
            <a:off x="5778673" y="584164"/>
            <a:ext cx="2182244" cy="601200"/>
          </a:xfrm>
          <a:prstGeom prst="rect">
            <a:avLst/>
          </a:prstGeom>
          <a:noFill/>
          <a:ln>
            <a:noFill/>
          </a:ln>
          <a:effectLst>
            <a:outerShdw blurRad="314325" rotWithShape="0" algn="bl" dir="5400000" dist="28575">
              <a:schemeClr val="lt1">
                <a:alpha val="50000"/>
              </a:schemeClr>
            </a:outerShdw>
          </a:effectLst>
        </p:spPr>
      </p:pic>
      <p:sp>
        <p:nvSpPr>
          <p:cNvPr id="547" name="Google Shape;547;p40"/>
          <p:cNvSpPr txBox="1"/>
          <p:nvPr/>
        </p:nvSpPr>
        <p:spPr>
          <a:xfrm>
            <a:off x="4773850" y="1513375"/>
            <a:ext cx="4191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latin typeface="Lato"/>
                <a:ea typeface="Lato"/>
                <a:cs typeface="Lato"/>
                <a:sym typeface="Lato"/>
              </a:rPr>
              <a:t>ANT</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broadcast from central controller to bracelet</a:t>
            </a:r>
            <a:endParaRPr>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b="1">
              <a:solidFill>
                <a:schemeClr val="lt1"/>
              </a:solidFill>
              <a:latin typeface="Lato"/>
              <a:ea typeface="Lato"/>
              <a:cs typeface="Lato"/>
              <a:sym typeface="Lato"/>
            </a:endParaRPr>
          </a:p>
        </p:txBody>
      </p:sp>
      <p:cxnSp>
        <p:nvCxnSpPr>
          <p:cNvPr id="548" name="Google Shape;548;p40"/>
          <p:cNvCxnSpPr>
            <a:stCxn id="545" idx="2"/>
          </p:cNvCxnSpPr>
          <p:nvPr/>
        </p:nvCxnSpPr>
        <p:spPr>
          <a:xfrm>
            <a:off x="4574250" y="601200"/>
            <a:ext cx="4500" cy="4525800"/>
          </a:xfrm>
          <a:prstGeom prst="straightConnector1">
            <a:avLst/>
          </a:prstGeom>
          <a:noFill/>
          <a:ln cap="flat" cmpd="sng" w="76200">
            <a:solidFill>
              <a:srgbClr val="8E7CC3"/>
            </a:solidFill>
            <a:prstDash val="solid"/>
            <a:round/>
            <a:headEnd len="med" w="med" type="none"/>
            <a:tailEnd len="med" w="med" type="none"/>
          </a:ln>
        </p:spPr>
      </p:cxnSp>
      <p:sp>
        <p:nvSpPr>
          <p:cNvPr id="549" name="Google Shape;549;p40"/>
          <p:cNvSpPr txBox="1"/>
          <p:nvPr/>
        </p:nvSpPr>
        <p:spPr>
          <a:xfrm>
            <a:off x="134275" y="1444175"/>
            <a:ext cx="4191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latin typeface="Lato"/>
                <a:ea typeface="Lato"/>
                <a:cs typeface="Lato"/>
                <a:sym typeface="Lato"/>
              </a:rPr>
              <a:t>Bluetooth Low Energy</a:t>
            </a:r>
            <a:endParaRPr>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bidirectional smartphone to bracelet</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b="1">
              <a:solidFill>
                <a:schemeClr val="lt1"/>
              </a:solidFill>
              <a:latin typeface="Lato"/>
              <a:ea typeface="Lato"/>
              <a:cs typeface="Lato"/>
              <a:sym typeface="Lato"/>
            </a:endParaRPr>
          </a:p>
        </p:txBody>
      </p:sp>
      <p:pic>
        <p:nvPicPr>
          <p:cNvPr id="550" name="Google Shape;550;p40"/>
          <p:cNvPicPr preferRelativeResize="0"/>
          <p:nvPr/>
        </p:nvPicPr>
        <p:blipFill>
          <a:blip r:embed="rId5">
            <a:alphaModFix/>
          </a:blip>
          <a:stretch>
            <a:fillRect/>
          </a:stretch>
        </p:blipFill>
        <p:spPr>
          <a:xfrm>
            <a:off x="1413450" y="2507625"/>
            <a:ext cx="1633550" cy="1633550"/>
          </a:xfrm>
          <a:prstGeom prst="rect">
            <a:avLst/>
          </a:prstGeom>
          <a:noFill/>
          <a:ln>
            <a:noFill/>
          </a:ln>
        </p:spPr>
      </p:pic>
      <p:cxnSp>
        <p:nvCxnSpPr>
          <p:cNvPr id="551" name="Google Shape;551;p40"/>
          <p:cNvCxnSpPr/>
          <p:nvPr/>
        </p:nvCxnSpPr>
        <p:spPr>
          <a:xfrm rot="10800000">
            <a:off x="7500" y="2574700"/>
            <a:ext cx="4547100" cy="4500"/>
          </a:xfrm>
          <a:prstGeom prst="straightConnector1">
            <a:avLst/>
          </a:prstGeom>
          <a:noFill/>
          <a:ln cap="flat" cmpd="sng" w="76200">
            <a:solidFill>
              <a:srgbClr val="8E7CC3"/>
            </a:solidFill>
            <a:prstDash val="solid"/>
            <a:round/>
            <a:headEnd len="med" w="med" type="none"/>
            <a:tailEnd len="med" w="med" type="none"/>
          </a:ln>
        </p:spPr>
      </p:cxnSp>
      <p:sp>
        <p:nvSpPr>
          <p:cNvPr id="552" name="Google Shape;552;p40"/>
          <p:cNvSpPr txBox="1"/>
          <p:nvPr/>
        </p:nvSpPr>
        <p:spPr>
          <a:xfrm>
            <a:off x="134275" y="3941875"/>
            <a:ext cx="4191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latin typeface="Lato"/>
                <a:ea typeface="Lato"/>
                <a:cs typeface="Lato"/>
                <a:sym typeface="Lato"/>
              </a:rPr>
              <a:t>NFC</a:t>
            </a:r>
            <a:endParaRPr b="1">
              <a:solidFill>
                <a:schemeClr val="lt1"/>
              </a:solidFill>
              <a:latin typeface="Lato"/>
              <a:ea typeface="Lato"/>
              <a:cs typeface="Lato"/>
              <a:sym typeface="Lato"/>
            </a:endParaRPr>
          </a:p>
          <a:p>
            <a:pPr indent="0" lvl="0" marL="0" rtl="0" algn="ctr">
              <a:spcBef>
                <a:spcPts val="0"/>
              </a:spcBef>
              <a:spcAft>
                <a:spcPts val="0"/>
              </a:spcAft>
              <a:buNone/>
            </a:pPr>
            <a:r>
              <a:rPr lang="en-GB">
                <a:solidFill>
                  <a:schemeClr val="lt1"/>
                </a:solidFill>
                <a:latin typeface="Lato"/>
                <a:ea typeface="Lato"/>
                <a:cs typeface="Lato"/>
                <a:sym typeface="Lato"/>
              </a:rPr>
              <a:t>group assignment </a:t>
            </a:r>
            <a:r>
              <a:rPr lang="en-GB">
                <a:solidFill>
                  <a:schemeClr val="lt1"/>
                </a:solidFill>
                <a:latin typeface="Lato"/>
                <a:ea typeface="Lato"/>
                <a:cs typeface="Lato"/>
                <a:sym typeface="Lato"/>
              </a:rPr>
              <a:t>written </a:t>
            </a:r>
            <a:r>
              <a:rPr lang="en-GB">
                <a:solidFill>
                  <a:schemeClr val="lt1"/>
                </a:solidFill>
                <a:latin typeface="Lato"/>
                <a:ea typeface="Lato"/>
                <a:cs typeface="Lato"/>
                <a:sym typeface="Lato"/>
              </a:rPr>
              <a:t>over NFC</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b="1">
              <a:solidFill>
                <a:schemeClr val="lt1"/>
              </a:solidFill>
              <a:latin typeface="Lato"/>
              <a:ea typeface="Lato"/>
              <a:cs typeface="Lato"/>
              <a:sym typeface="Lato"/>
            </a:endParaRPr>
          </a:p>
        </p:txBody>
      </p:sp>
      <p:pic>
        <p:nvPicPr>
          <p:cNvPr id="553" name="Google Shape;553;p40"/>
          <p:cNvPicPr preferRelativeResize="0"/>
          <p:nvPr/>
        </p:nvPicPr>
        <p:blipFill>
          <a:blip r:embed="rId6">
            <a:alphaModFix/>
          </a:blip>
          <a:stretch>
            <a:fillRect/>
          </a:stretch>
        </p:blipFill>
        <p:spPr>
          <a:xfrm>
            <a:off x="1683678" y="451025"/>
            <a:ext cx="1021466" cy="761001"/>
          </a:xfrm>
          <a:prstGeom prst="rect">
            <a:avLst/>
          </a:prstGeom>
          <a:noFill/>
          <a:ln>
            <a:noFill/>
          </a:ln>
        </p:spPr>
      </p:pic>
      <p:cxnSp>
        <p:nvCxnSpPr>
          <p:cNvPr id="554" name="Google Shape;554;p40"/>
          <p:cNvCxnSpPr/>
          <p:nvPr/>
        </p:nvCxnSpPr>
        <p:spPr>
          <a:xfrm flipH="1" rot="10800000">
            <a:off x="1227575" y="862750"/>
            <a:ext cx="652500" cy="189000"/>
          </a:xfrm>
          <a:prstGeom prst="straightConnector1">
            <a:avLst/>
          </a:prstGeom>
          <a:noFill/>
          <a:ln cap="flat" cmpd="sng" w="28575">
            <a:solidFill>
              <a:srgbClr val="1155CC"/>
            </a:solidFill>
            <a:prstDash val="dash"/>
            <a:round/>
            <a:headEnd len="med" w="med" type="stealth"/>
            <a:tailEnd len="med" w="med" type="none"/>
          </a:ln>
        </p:spPr>
      </p:cxnSp>
      <p:pic>
        <p:nvPicPr>
          <p:cNvPr id="555" name="Google Shape;555;p40"/>
          <p:cNvPicPr preferRelativeResize="0"/>
          <p:nvPr/>
        </p:nvPicPr>
        <p:blipFill rotWithShape="1">
          <a:blip r:embed="rId7">
            <a:alphaModFix/>
          </a:blip>
          <a:srcRect b="17143" l="0" r="0" t="0"/>
          <a:stretch/>
        </p:blipFill>
        <p:spPr>
          <a:xfrm rot="-1351278">
            <a:off x="631905" y="641976"/>
            <a:ext cx="466015" cy="824547"/>
          </a:xfrm>
          <a:prstGeom prst="rect">
            <a:avLst/>
          </a:prstGeom>
          <a:noFill/>
          <a:ln>
            <a:noFill/>
          </a:ln>
        </p:spPr>
      </p:pic>
      <p:cxnSp>
        <p:nvCxnSpPr>
          <p:cNvPr id="556" name="Google Shape;556;p40"/>
          <p:cNvCxnSpPr/>
          <p:nvPr/>
        </p:nvCxnSpPr>
        <p:spPr>
          <a:xfrm>
            <a:off x="2579913" y="862750"/>
            <a:ext cx="574500" cy="285000"/>
          </a:xfrm>
          <a:prstGeom prst="straightConnector1">
            <a:avLst/>
          </a:prstGeom>
          <a:noFill/>
          <a:ln cap="flat" cmpd="sng" w="28575">
            <a:solidFill>
              <a:srgbClr val="1155CC"/>
            </a:solidFill>
            <a:prstDash val="dash"/>
            <a:round/>
            <a:headEnd len="med" w="med" type="none"/>
            <a:tailEnd len="med" w="med" type="stealth"/>
          </a:ln>
        </p:spPr>
      </p:cxnSp>
      <p:pic>
        <p:nvPicPr>
          <p:cNvPr id="557" name="Google Shape;557;p40"/>
          <p:cNvPicPr preferRelativeResize="0"/>
          <p:nvPr/>
        </p:nvPicPr>
        <p:blipFill rotWithShape="1">
          <a:blip r:embed="rId8">
            <a:alphaModFix/>
          </a:blip>
          <a:srcRect b="10101" l="24499" r="0" t="21643"/>
          <a:stretch/>
        </p:blipFill>
        <p:spPr>
          <a:xfrm>
            <a:off x="2987175" y="520225"/>
            <a:ext cx="1453525" cy="1314150"/>
          </a:xfrm>
          <a:prstGeom prst="rect">
            <a:avLst/>
          </a:prstGeom>
          <a:noFill/>
          <a:ln>
            <a:noFill/>
          </a:ln>
          <a:effectLst>
            <a:outerShdw blurRad="628650" rotWithShape="0" algn="bl" dir="5400000" dist="19050">
              <a:srgbClr val="E07CC5">
                <a:alpha val="50000"/>
              </a:srgbClr>
            </a:outerShdw>
          </a:effectLst>
        </p:spPr>
      </p:pic>
      <p:pic>
        <p:nvPicPr>
          <p:cNvPr id="558" name="Google Shape;558;p40"/>
          <p:cNvPicPr preferRelativeResize="0"/>
          <p:nvPr/>
        </p:nvPicPr>
        <p:blipFill rotWithShape="1">
          <a:blip r:embed="rId8">
            <a:alphaModFix/>
          </a:blip>
          <a:srcRect b="10101" l="24499" r="0" t="21643"/>
          <a:stretch/>
        </p:blipFill>
        <p:spPr>
          <a:xfrm>
            <a:off x="4822197" y="3134374"/>
            <a:ext cx="746326" cy="674775"/>
          </a:xfrm>
          <a:prstGeom prst="rect">
            <a:avLst/>
          </a:prstGeom>
          <a:noFill/>
          <a:ln>
            <a:noFill/>
          </a:ln>
          <a:effectLst>
            <a:outerShdw blurRad="628650" rotWithShape="0" algn="bl" dir="5400000" dist="19050">
              <a:srgbClr val="E07CC5">
                <a:alpha val="50000"/>
              </a:srgbClr>
            </a:outerShdw>
          </a:effectLst>
        </p:spPr>
      </p:pic>
      <p:pic>
        <p:nvPicPr>
          <p:cNvPr id="559" name="Google Shape;559;p40"/>
          <p:cNvPicPr preferRelativeResize="0"/>
          <p:nvPr/>
        </p:nvPicPr>
        <p:blipFill rotWithShape="1">
          <a:blip r:embed="rId8">
            <a:alphaModFix/>
          </a:blip>
          <a:srcRect b="10101" l="24499" r="0" t="21643"/>
          <a:stretch/>
        </p:blipFill>
        <p:spPr>
          <a:xfrm>
            <a:off x="5481172" y="2428712"/>
            <a:ext cx="746326" cy="674775"/>
          </a:xfrm>
          <a:prstGeom prst="rect">
            <a:avLst/>
          </a:prstGeom>
          <a:noFill/>
          <a:ln>
            <a:noFill/>
          </a:ln>
          <a:effectLst>
            <a:outerShdw blurRad="628650" rotWithShape="0" algn="bl" dir="5400000" dist="19050">
              <a:srgbClr val="E07CC5">
                <a:alpha val="50000"/>
              </a:srgbClr>
            </a:outerShdw>
          </a:effectLst>
        </p:spPr>
      </p:pic>
      <p:pic>
        <p:nvPicPr>
          <p:cNvPr id="560" name="Google Shape;560;p40"/>
          <p:cNvPicPr preferRelativeResize="0"/>
          <p:nvPr/>
        </p:nvPicPr>
        <p:blipFill rotWithShape="1">
          <a:blip r:embed="rId8">
            <a:alphaModFix/>
          </a:blip>
          <a:srcRect b="10101" l="24499" r="0" t="21643"/>
          <a:stretch/>
        </p:blipFill>
        <p:spPr>
          <a:xfrm>
            <a:off x="6577234" y="2100699"/>
            <a:ext cx="746326" cy="674775"/>
          </a:xfrm>
          <a:prstGeom prst="rect">
            <a:avLst/>
          </a:prstGeom>
          <a:noFill/>
          <a:ln>
            <a:noFill/>
          </a:ln>
          <a:effectLst>
            <a:outerShdw blurRad="628650" rotWithShape="0" algn="bl" dir="5400000" dist="19050">
              <a:srgbClr val="E07CC5">
                <a:alpha val="50000"/>
              </a:srgbClr>
            </a:outerShdw>
          </a:effectLst>
        </p:spPr>
      </p:pic>
      <p:pic>
        <p:nvPicPr>
          <p:cNvPr id="561" name="Google Shape;561;p40"/>
          <p:cNvPicPr preferRelativeResize="0"/>
          <p:nvPr/>
        </p:nvPicPr>
        <p:blipFill rotWithShape="1">
          <a:blip r:embed="rId8">
            <a:alphaModFix/>
          </a:blip>
          <a:srcRect b="10101" l="24499" r="0" t="21643"/>
          <a:stretch/>
        </p:blipFill>
        <p:spPr>
          <a:xfrm>
            <a:off x="7554372" y="2234362"/>
            <a:ext cx="746326" cy="674775"/>
          </a:xfrm>
          <a:prstGeom prst="rect">
            <a:avLst/>
          </a:prstGeom>
          <a:noFill/>
          <a:ln>
            <a:noFill/>
          </a:ln>
          <a:effectLst>
            <a:outerShdw blurRad="628650" rotWithShape="0" algn="bl" dir="5400000" dist="19050">
              <a:srgbClr val="E07CC5">
                <a:alpha val="50000"/>
              </a:srgbClr>
            </a:outerShdw>
          </a:effectLst>
        </p:spPr>
      </p:pic>
      <p:pic>
        <p:nvPicPr>
          <p:cNvPr id="562" name="Google Shape;562;p40"/>
          <p:cNvPicPr preferRelativeResize="0"/>
          <p:nvPr/>
        </p:nvPicPr>
        <p:blipFill rotWithShape="1">
          <a:blip r:embed="rId8">
            <a:alphaModFix/>
          </a:blip>
          <a:srcRect b="10101" l="24499" r="0" t="21643"/>
          <a:stretch/>
        </p:blipFill>
        <p:spPr>
          <a:xfrm>
            <a:off x="8066947" y="3103474"/>
            <a:ext cx="746326" cy="674775"/>
          </a:xfrm>
          <a:prstGeom prst="rect">
            <a:avLst/>
          </a:prstGeom>
          <a:noFill/>
          <a:ln>
            <a:noFill/>
          </a:ln>
          <a:effectLst>
            <a:outerShdw blurRad="628650" rotWithShape="0" algn="bl" dir="5400000" dist="19050">
              <a:srgbClr val="E07CC5">
                <a:alpha val="50000"/>
              </a:srgbClr>
            </a:outerShdw>
          </a:effectLst>
        </p:spPr>
      </p:pic>
      <p:pic>
        <p:nvPicPr>
          <p:cNvPr id="563" name="Google Shape;563;p40"/>
          <p:cNvPicPr preferRelativeResize="0"/>
          <p:nvPr/>
        </p:nvPicPr>
        <p:blipFill>
          <a:blip r:embed="rId9">
            <a:alphaModFix/>
          </a:blip>
          <a:stretch>
            <a:fillRect/>
          </a:stretch>
        </p:blipFill>
        <p:spPr>
          <a:xfrm>
            <a:off x="6018441" y="2700305"/>
            <a:ext cx="1351749" cy="1351733"/>
          </a:xfrm>
          <a:prstGeom prst="rect">
            <a:avLst/>
          </a:prstGeom>
          <a:noFill/>
          <a:ln>
            <a:noFill/>
          </a:ln>
          <a:effectLst>
            <a:outerShdw blurRad="57150" rotWithShape="0" algn="bl" dir="5400000" dist="19050">
              <a:srgbClr val="FF00FF">
                <a:alpha val="50000"/>
              </a:srgbClr>
            </a:outerShdw>
          </a:effectLst>
        </p:spPr>
      </p:pic>
      <p:pic>
        <p:nvPicPr>
          <p:cNvPr id="564" name="Google Shape;564;p40"/>
          <p:cNvPicPr preferRelativeResize="0"/>
          <p:nvPr/>
        </p:nvPicPr>
        <p:blipFill>
          <a:blip r:embed="rId10">
            <a:alphaModFix/>
          </a:blip>
          <a:stretch>
            <a:fillRect/>
          </a:stretch>
        </p:blipFill>
        <p:spPr>
          <a:xfrm>
            <a:off x="6577218" y="3829349"/>
            <a:ext cx="1971207" cy="1314150"/>
          </a:xfrm>
          <a:prstGeom prst="rect">
            <a:avLst/>
          </a:prstGeom>
          <a:noFill/>
          <a:ln>
            <a:noFill/>
          </a:ln>
        </p:spPr>
      </p:pic>
      <p:sp>
        <p:nvSpPr>
          <p:cNvPr id="565" name="Google Shape;565;p40"/>
          <p:cNvSpPr/>
          <p:nvPr/>
        </p:nvSpPr>
        <p:spPr>
          <a:xfrm rot="-5926522">
            <a:off x="6020175" y="3639158"/>
            <a:ext cx="357889" cy="352712"/>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p:nvPr/>
        </p:nvSpPr>
        <p:spPr>
          <a:xfrm rot="-5926750">
            <a:off x="5858818" y="3494465"/>
            <a:ext cx="554294" cy="570032"/>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p:nvPr/>
        </p:nvSpPr>
        <p:spPr>
          <a:xfrm rot="-6495603">
            <a:off x="5718792" y="3285204"/>
            <a:ext cx="745858" cy="855623"/>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p:nvPr/>
        </p:nvSpPr>
        <p:spPr>
          <a:xfrm rot="-1546249">
            <a:off x="7114933" y="3163720"/>
            <a:ext cx="358118" cy="352613"/>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p:nvPr/>
        </p:nvSpPr>
        <p:spPr>
          <a:xfrm rot="-1547315">
            <a:off x="7032595" y="2984182"/>
            <a:ext cx="554417" cy="570254"/>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0"/>
          <p:cNvSpPr/>
          <p:nvPr/>
        </p:nvSpPr>
        <p:spPr>
          <a:xfrm rot="-1548778">
            <a:off x="7005587" y="2820200"/>
            <a:ext cx="746151" cy="855512"/>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76" name="Google Shape;576;p41"/>
          <p:cNvSpPr txBox="1"/>
          <p:nvPr>
            <p:ph idx="4294967295" type="title"/>
          </p:nvPr>
        </p:nvSpPr>
        <p:spPr>
          <a:xfrm>
            <a:off x="30450" y="62275"/>
            <a:ext cx="7890600" cy="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Bracelet Prototype</a:t>
            </a:r>
            <a:endParaRPr/>
          </a:p>
        </p:txBody>
      </p:sp>
      <p:pic>
        <p:nvPicPr>
          <p:cNvPr id="577" name="Google Shape;577;p41"/>
          <p:cNvPicPr preferRelativeResize="0"/>
          <p:nvPr/>
        </p:nvPicPr>
        <p:blipFill>
          <a:blip r:embed="rId3">
            <a:alphaModFix/>
          </a:blip>
          <a:stretch>
            <a:fillRect/>
          </a:stretch>
        </p:blipFill>
        <p:spPr>
          <a:xfrm rot="-5400003">
            <a:off x="791062" y="331039"/>
            <a:ext cx="1864000" cy="2319473"/>
          </a:xfrm>
          <a:prstGeom prst="rect">
            <a:avLst/>
          </a:prstGeom>
          <a:noFill/>
          <a:ln>
            <a:noFill/>
          </a:ln>
          <a:effectLst>
            <a:outerShdw blurRad="57150" rotWithShape="0" algn="bl" dir="5400000" dist="19050">
              <a:srgbClr val="000000">
                <a:alpha val="50000"/>
              </a:srgbClr>
            </a:outerShdw>
          </a:effectLst>
        </p:spPr>
      </p:pic>
      <p:pic>
        <p:nvPicPr>
          <p:cNvPr id="578" name="Google Shape;578;p41"/>
          <p:cNvPicPr preferRelativeResize="0"/>
          <p:nvPr/>
        </p:nvPicPr>
        <p:blipFill>
          <a:blip r:embed="rId4">
            <a:alphaModFix/>
          </a:blip>
          <a:stretch>
            <a:fillRect/>
          </a:stretch>
        </p:blipFill>
        <p:spPr>
          <a:xfrm>
            <a:off x="3712275" y="717075"/>
            <a:ext cx="5100474" cy="3946150"/>
          </a:xfrm>
          <a:prstGeom prst="rect">
            <a:avLst/>
          </a:prstGeom>
          <a:noFill/>
          <a:ln cap="flat" cmpd="sng" w="38100">
            <a:solidFill>
              <a:schemeClr val="dk2"/>
            </a:solidFill>
            <a:prstDash val="solid"/>
            <a:round/>
            <a:headEnd len="sm" w="sm" type="none"/>
            <a:tailEnd len="sm" w="sm" type="none"/>
          </a:ln>
        </p:spPr>
      </p:pic>
      <p:pic>
        <p:nvPicPr>
          <p:cNvPr id="579" name="Google Shape;579;p41"/>
          <p:cNvPicPr preferRelativeResize="0"/>
          <p:nvPr/>
        </p:nvPicPr>
        <p:blipFill rotWithShape="1">
          <a:blip r:embed="rId5">
            <a:alphaModFix/>
          </a:blip>
          <a:srcRect b="22494" l="31380" r="43813" t="10994"/>
          <a:stretch/>
        </p:blipFill>
        <p:spPr>
          <a:xfrm>
            <a:off x="693500" y="2571750"/>
            <a:ext cx="2059125" cy="22248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